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theme/theme39.xml" ContentType="application/vnd.openxmlformats-officedocument.theme+xml"/>
  <Override PartName="/ppt/slideLayouts/slideLayout52.xml" ContentType="application/vnd.openxmlformats-officedocument.presentationml.slideLayout+xml"/>
  <Override PartName="/ppt/theme/theme40.xml" ContentType="application/vnd.openxmlformats-officedocument.theme+xml"/>
  <Override PartName="/ppt/slideLayouts/slideLayout53.xml" ContentType="application/vnd.openxmlformats-officedocument.presentationml.slideLayout+xml"/>
  <Override PartName="/ppt/theme/theme41.xml" ContentType="application/vnd.openxmlformats-officedocument.theme+xml"/>
  <Override PartName="/ppt/slideLayouts/slideLayout54.xml" ContentType="application/vnd.openxmlformats-officedocument.presentationml.slideLayout+xml"/>
  <Override PartName="/ppt/theme/theme42.xml" ContentType="application/vnd.openxmlformats-officedocument.theme+xml"/>
  <Override PartName="/ppt/slideLayouts/slideLayout55.xml" ContentType="application/vnd.openxmlformats-officedocument.presentationml.slideLayout+xml"/>
  <Override PartName="/ppt/theme/theme43.xml" ContentType="application/vnd.openxmlformats-officedocument.theme+xml"/>
  <Override PartName="/ppt/slideLayouts/slideLayout56.xml" ContentType="application/vnd.openxmlformats-officedocument.presentationml.slideLayout+xml"/>
  <Override PartName="/ppt/theme/theme44.xml" ContentType="application/vnd.openxmlformats-officedocument.theme+xml"/>
  <Override PartName="/ppt/slideLayouts/slideLayout57.xml" ContentType="application/vnd.openxmlformats-officedocument.presentationml.slideLayout+xml"/>
  <Override PartName="/ppt/theme/theme45.xml" ContentType="application/vnd.openxmlformats-officedocument.theme+xml"/>
  <Override PartName="/ppt/slideLayouts/slideLayout58.xml" ContentType="application/vnd.openxmlformats-officedocument.presentationml.slideLayout+xml"/>
  <Override PartName="/ppt/theme/theme46.xml" ContentType="application/vnd.openxmlformats-officedocument.theme+xml"/>
  <Override PartName="/ppt/slideLayouts/slideLayout59.xml" ContentType="application/vnd.openxmlformats-officedocument.presentationml.slideLayout+xml"/>
  <Override PartName="/ppt/theme/theme47.xml" ContentType="application/vnd.openxmlformats-officedocument.theme+xml"/>
  <Override PartName="/ppt/slideLayouts/slideLayout60.xml" ContentType="application/vnd.openxmlformats-officedocument.presentationml.slideLayout+xml"/>
  <Override PartName="/ppt/theme/theme48.xml" ContentType="application/vnd.openxmlformats-officedocument.theme+xml"/>
  <Override PartName="/ppt/slideLayouts/slideLayout61.xml" ContentType="application/vnd.openxmlformats-officedocument.presentationml.slideLayout+xml"/>
  <Override PartName="/ppt/theme/theme49.xml" ContentType="application/vnd.openxmlformats-officedocument.theme+xml"/>
  <Override PartName="/ppt/slideLayouts/slideLayout62.xml" ContentType="application/vnd.openxmlformats-officedocument.presentationml.slideLayout+xml"/>
  <Override PartName="/ppt/theme/theme50.xml" ContentType="application/vnd.openxmlformats-officedocument.theme+xml"/>
  <Override PartName="/ppt/slideLayouts/slideLayout63.xml" ContentType="application/vnd.openxmlformats-officedocument.presentationml.slideLayout+xml"/>
  <Override PartName="/ppt/theme/theme51.xml" ContentType="application/vnd.openxmlformats-officedocument.theme+xml"/>
  <Override PartName="/ppt/slideLayouts/slideLayout64.xml" ContentType="application/vnd.openxmlformats-officedocument.presentationml.slideLayout+xml"/>
  <Override PartName="/ppt/theme/theme52.xml" ContentType="application/vnd.openxmlformats-officedocument.theme+xml"/>
  <Override PartName="/ppt/slideLayouts/slideLayout65.xml" ContentType="application/vnd.openxmlformats-officedocument.presentationml.slideLayout+xml"/>
  <Override PartName="/ppt/theme/theme53.xml" ContentType="application/vnd.openxmlformats-officedocument.theme+xml"/>
  <Override PartName="/ppt/slideLayouts/slideLayout66.xml" ContentType="application/vnd.openxmlformats-officedocument.presentationml.slideLayout+xml"/>
  <Override PartName="/ppt/theme/theme54.xml" ContentType="application/vnd.openxmlformats-officedocument.theme+xml"/>
  <Override PartName="/ppt/slideLayouts/slideLayout67.xml" ContentType="application/vnd.openxmlformats-officedocument.presentationml.slideLayout+xml"/>
  <Override PartName="/ppt/theme/theme55.xml" ContentType="application/vnd.openxmlformats-officedocument.theme+xml"/>
  <Override PartName="/ppt/slideLayouts/slideLayout68.xml" ContentType="application/vnd.openxmlformats-officedocument.presentationml.slideLayout+xml"/>
  <Override PartName="/ppt/theme/theme56.xml" ContentType="application/vnd.openxmlformats-officedocument.theme+xml"/>
  <Override PartName="/ppt/slideLayouts/slideLayout69.xml" ContentType="application/vnd.openxmlformats-officedocument.presentationml.slideLayout+xml"/>
  <Override PartName="/ppt/theme/theme57.xml" ContentType="application/vnd.openxmlformats-officedocument.theme+xml"/>
  <Override PartName="/ppt/slideLayouts/slideLayout70.xml" ContentType="application/vnd.openxmlformats-officedocument.presentationml.slideLayout+xml"/>
  <Override PartName="/ppt/theme/theme58.xml" ContentType="application/vnd.openxmlformats-officedocument.theme+xml"/>
  <Override PartName="/ppt/slideLayouts/slideLayout71.xml" ContentType="application/vnd.openxmlformats-officedocument.presentationml.slideLayout+xml"/>
  <Override PartName="/ppt/theme/theme59.xml" ContentType="application/vnd.openxmlformats-officedocument.theme+xml"/>
  <Override PartName="/ppt/slideLayouts/slideLayout72.xml" ContentType="application/vnd.openxmlformats-officedocument.presentationml.slideLayout+xml"/>
  <Override PartName="/ppt/theme/theme60.xml" ContentType="application/vnd.openxmlformats-officedocument.theme+xml"/>
  <Override PartName="/ppt/slideLayouts/slideLayout73.xml" ContentType="application/vnd.openxmlformats-officedocument.presentationml.slideLayout+xml"/>
  <Override PartName="/ppt/theme/theme61.xml" ContentType="application/vnd.openxmlformats-officedocument.theme+xml"/>
  <Override PartName="/ppt/slideLayouts/slideLayout74.xml" ContentType="application/vnd.openxmlformats-officedocument.presentationml.slideLayout+xml"/>
  <Override PartName="/ppt/theme/theme62.xml" ContentType="application/vnd.openxmlformats-officedocument.theme+xml"/>
  <Override PartName="/ppt/slideLayouts/slideLayout75.xml" ContentType="application/vnd.openxmlformats-officedocument.presentationml.slideLayout+xml"/>
  <Override PartName="/ppt/theme/theme63.xml" ContentType="application/vnd.openxmlformats-officedocument.theme+xml"/>
  <Override PartName="/ppt/slideLayouts/slideLayout76.xml" ContentType="application/vnd.openxmlformats-officedocument.presentationml.slideLayout+xml"/>
  <Override PartName="/ppt/theme/theme64.xml" ContentType="application/vnd.openxmlformats-officedocument.theme+xml"/>
  <Override PartName="/ppt/slideLayouts/slideLayout77.xml" ContentType="application/vnd.openxmlformats-officedocument.presentationml.slideLayout+xml"/>
  <Override PartName="/ppt/theme/theme65.xml" ContentType="application/vnd.openxmlformats-officedocument.theme+xml"/>
  <Override PartName="/ppt/slideLayouts/slideLayout78.xml" ContentType="application/vnd.openxmlformats-officedocument.presentationml.slideLayout+xml"/>
  <Override PartName="/ppt/theme/theme66.xml" ContentType="application/vnd.openxmlformats-officedocument.theme+xml"/>
  <Override PartName="/ppt/slideLayouts/slideLayout79.xml" ContentType="application/vnd.openxmlformats-officedocument.presentationml.slideLayout+xml"/>
  <Override PartName="/ppt/theme/theme67.xml" ContentType="application/vnd.openxmlformats-officedocument.theme+xml"/>
  <Override PartName="/ppt/slideLayouts/slideLayout80.xml" ContentType="application/vnd.openxmlformats-officedocument.presentationml.slideLayout+xml"/>
  <Override PartName="/ppt/theme/theme68.xml" ContentType="application/vnd.openxmlformats-officedocument.theme+xml"/>
  <Override PartName="/ppt/slideLayouts/slideLayout81.xml" ContentType="application/vnd.openxmlformats-officedocument.presentationml.slideLayout+xml"/>
  <Override PartName="/ppt/theme/theme69.xml" ContentType="application/vnd.openxmlformats-officedocument.theme+xml"/>
  <Override PartName="/ppt/slideLayouts/slideLayout82.xml" ContentType="application/vnd.openxmlformats-officedocument.presentationml.slideLayout+xml"/>
  <Override PartName="/ppt/theme/theme70.xml" ContentType="application/vnd.openxmlformats-officedocument.theme+xml"/>
  <Override PartName="/ppt/slideLayouts/slideLayout83.xml" ContentType="application/vnd.openxmlformats-officedocument.presentationml.slideLayout+xml"/>
  <Override PartName="/ppt/theme/theme71.xml" ContentType="application/vnd.openxmlformats-officedocument.theme+xml"/>
  <Override PartName="/ppt/slideLayouts/slideLayout84.xml" ContentType="application/vnd.openxmlformats-officedocument.presentationml.slideLayout+xml"/>
  <Override PartName="/ppt/theme/theme72.xml" ContentType="application/vnd.openxmlformats-officedocument.theme+xml"/>
  <Override PartName="/ppt/slideLayouts/slideLayout85.xml" ContentType="application/vnd.openxmlformats-officedocument.presentationml.slideLayout+xml"/>
  <Override PartName="/ppt/theme/theme73.xml" ContentType="application/vnd.openxmlformats-officedocument.theme+xml"/>
  <Override PartName="/ppt/slideLayouts/slideLayout86.xml" ContentType="application/vnd.openxmlformats-officedocument.presentationml.slideLayout+xml"/>
  <Override PartName="/ppt/theme/theme74.xml" ContentType="application/vnd.openxmlformats-officedocument.theme+xml"/>
  <Override PartName="/ppt/slideLayouts/slideLayout87.xml" ContentType="application/vnd.openxmlformats-officedocument.presentationml.slideLayout+xml"/>
  <Override PartName="/ppt/theme/theme75.xml" ContentType="application/vnd.openxmlformats-officedocument.theme+xml"/>
  <Override PartName="/ppt/slideLayouts/slideLayout88.xml" ContentType="application/vnd.openxmlformats-officedocument.presentationml.slideLayout+xml"/>
  <Override PartName="/ppt/theme/theme76.xml" ContentType="application/vnd.openxmlformats-officedocument.theme+xml"/>
  <Override PartName="/ppt/slideLayouts/slideLayout89.xml" ContentType="application/vnd.openxmlformats-officedocument.presentationml.slideLayout+xml"/>
  <Override PartName="/ppt/theme/theme77.xml" ContentType="application/vnd.openxmlformats-officedocument.theme+xml"/>
  <Override PartName="/ppt/slideLayouts/slideLayout90.xml" ContentType="application/vnd.openxmlformats-officedocument.presentationml.slideLayout+xml"/>
  <Override PartName="/ppt/theme/theme78.xml" ContentType="application/vnd.openxmlformats-officedocument.theme+xml"/>
  <Override PartName="/ppt/slideLayouts/slideLayout91.xml" ContentType="application/vnd.openxmlformats-officedocument.presentationml.slideLayout+xml"/>
  <Override PartName="/ppt/theme/theme79.xml" ContentType="application/vnd.openxmlformats-officedocument.theme+xml"/>
  <Override PartName="/ppt/slideLayouts/slideLayout92.xml" ContentType="application/vnd.openxmlformats-officedocument.presentationml.slideLayout+xml"/>
  <Override PartName="/ppt/theme/theme80.xml" ContentType="application/vnd.openxmlformats-officedocument.theme+xml"/>
  <Override PartName="/ppt/slideLayouts/slideLayout93.xml" ContentType="application/vnd.openxmlformats-officedocument.presentationml.slideLayout+xml"/>
  <Override PartName="/ppt/theme/theme81.xml" ContentType="application/vnd.openxmlformats-officedocument.theme+xml"/>
  <Override PartName="/ppt/slideLayouts/slideLayout94.xml" ContentType="application/vnd.openxmlformats-officedocument.presentationml.slideLayout+xml"/>
  <Override PartName="/ppt/theme/theme82.xml" ContentType="application/vnd.openxmlformats-officedocument.theme+xml"/>
  <Override PartName="/ppt/slideLayouts/slideLayout95.xml" ContentType="application/vnd.openxmlformats-officedocument.presentationml.slideLayout+xml"/>
  <Override PartName="/ppt/theme/theme83.xml" ContentType="application/vnd.openxmlformats-officedocument.theme+xml"/>
  <Override PartName="/ppt/slideLayouts/slideLayout96.xml" ContentType="application/vnd.openxmlformats-officedocument.presentationml.slideLayout+xml"/>
  <Override PartName="/ppt/theme/theme84.xml" ContentType="application/vnd.openxmlformats-officedocument.theme+xml"/>
  <Override PartName="/ppt/slideLayouts/slideLayout97.xml" ContentType="application/vnd.openxmlformats-officedocument.presentationml.slideLayout+xml"/>
  <Override PartName="/ppt/theme/theme85.xml" ContentType="application/vnd.openxmlformats-officedocument.theme+xml"/>
  <Override PartName="/ppt/slideLayouts/slideLayout98.xml" ContentType="application/vnd.openxmlformats-officedocument.presentationml.slideLayout+xml"/>
  <Override PartName="/ppt/theme/theme86.xml" ContentType="application/vnd.openxmlformats-officedocument.theme+xml"/>
  <Override PartName="/ppt/slideLayouts/slideLayout99.xml" ContentType="application/vnd.openxmlformats-officedocument.presentationml.slideLayout+xml"/>
  <Override PartName="/ppt/theme/theme87.xml" ContentType="application/vnd.openxmlformats-officedocument.theme+xml"/>
  <Override PartName="/ppt/slideLayouts/slideLayout100.xml" ContentType="application/vnd.openxmlformats-officedocument.presentationml.slideLayout+xml"/>
  <Override PartName="/ppt/theme/theme88.xml" ContentType="application/vnd.openxmlformats-officedocument.theme+xml"/>
  <Override PartName="/ppt/slideLayouts/slideLayout101.xml" ContentType="application/vnd.openxmlformats-officedocument.presentationml.slideLayout+xml"/>
  <Override PartName="/ppt/theme/theme89.xml" ContentType="application/vnd.openxmlformats-officedocument.theme+xml"/>
  <Override PartName="/ppt/slideLayouts/slideLayout102.xml" ContentType="application/vnd.openxmlformats-officedocument.presentationml.slideLayout+xml"/>
  <Override PartName="/ppt/theme/theme90.xml" ContentType="application/vnd.openxmlformats-officedocument.theme+xml"/>
  <Override PartName="/ppt/slideLayouts/slideLayout103.xml" ContentType="application/vnd.openxmlformats-officedocument.presentationml.slideLayout+xml"/>
  <Override PartName="/ppt/theme/theme91.xml" ContentType="application/vnd.openxmlformats-officedocument.theme+xml"/>
  <Override PartName="/ppt/slideLayouts/slideLayout104.xml" ContentType="application/vnd.openxmlformats-officedocument.presentationml.slideLayout+xml"/>
  <Override PartName="/ppt/theme/theme92.xml" ContentType="application/vnd.openxmlformats-officedocument.theme+xml"/>
  <Override PartName="/ppt/slideLayouts/slideLayout105.xml" ContentType="application/vnd.openxmlformats-officedocument.presentationml.slideLayout+xml"/>
  <Override PartName="/ppt/theme/theme93.xml" ContentType="application/vnd.openxmlformats-officedocument.theme+xml"/>
  <Override PartName="/ppt/slideLayouts/slideLayout106.xml" ContentType="application/vnd.openxmlformats-officedocument.presentationml.slideLayout+xml"/>
  <Override PartName="/ppt/theme/theme94.xml" ContentType="application/vnd.openxmlformats-officedocument.theme+xml"/>
  <Override PartName="/ppt/slideLayouts/slideLayout107.xml" ContentType="application/vnd.openxmlformats-officedocument.presentationml.slideLayout+xml"/>
  <Override PartName="/ppt/theme/theme95.xml" ContentType="application/vnd.openxmlformats-officedocument.theme+xml"/>
  <Override PartName="/ppt/slideLayouts/slideLayout108.xml" ContentType="application/vnd.openxmlformats-officedocument.presentationml.slideLayout+xml"/>
  <Override PartName="/ppt/theme/theme96.xml" ContentType="application/vnd.openxmlformats-officedocument.theme+xml"/>
  <Override PartName="/ppt/slideLayouts/slideLayout109.xml" ContentType="application/vnd.openxmlformats-officedocument.presentationml.slideLayout+xml"/>
  <Override PartName="/ppt/theme/theme97.xml" ContentType="application/vnd.openxmlformats-officedocument.theme+xml"/>
  <Override PartName="/ppt/slideLayouts/slideLayout110.xml" ContentType="application/vnd.openxmlformats-officedocument.presentationml.slideLayout+xml"/>
  <Override PartName="/ppt/theme/theme98.xml" ContentType="application/vnd.openxmlformats-officedocument.theme+xml"/>
  <Override PartName="/ppt/slideLayouts/slideLayout111.xml" ContentType="application/vnd.openxmlformats-officedocument.presentationml.slideLayout+xml"/>
  <Override PartName="/ppt/theme/theme99.xml" ContentType="application/vnd.openxmlformats-officedocument.theme+xml"/>
  <Override PartName="/ppt/slideLayouts/slideLayout112.xml" ContentType="application/vnd.openxmlformats-officedocument.presentationml.slideLayout+xml"/>
  <Override PartName="/ppt/theme/theme100.xml" ContentType="application/vnd.openxmlformats-officedocument.theme+xml"/>
  <Override PartName="/ppt/slideLayouts/slideLayout113.xml" ContentType="application/vnd.openxmlformats-officedocument.presentationml.slideLayout+xml"/>
  <Override PartName="/ppt/theme/theme101.xml" ContentType="application/vnd.openxmlformats-officedocument.theme+xml"/>
  <Override PartName="/ppt/slideLayouts/slideLayout114.xml" ContentType="application/vnd.openxmlformats-officedocument.presentationml.slideLayout+xml"/>
  <Override PartName="/ppt/theme/theme102.xml" ContentType="application/vnd.openxmlformats-officedocument.theme+xml"/>
  <Override PartName="/ppt/slideLayouts/slideLayout115.xml" ContentType="application/vnd.openxmlformats-officedocument.presentationml.slideLayout+xml"/>
  <Override PartName="/ppt/theme/theme103.xml" ContentType="application/vnd.openxmlformats-officedocument.theme+xml"/>
  <Override PartName="/ppt/slideLayouts/slideLayout116.xml" ContentType="application/vnd.openxmlformats-officedocument.presentationml.slideLayout+xml"/>
  <Override PartName="/ppt/theme/theme104.xml" ContentType="application/vnd.openxmlformats-officedocument.theme+xml"/>
  <Override PartName="/ppt/slideLayouts/slideLayout117.xml" ContentType="application/vnd.openxmlformats-officedocument.presentationml.slideLayout+xml"/>
  <Override PartName="/ppt/theme/theme105.xml" ContentType="application/vnd.openxmlformats-officedocument.theme+xml"/>
  <Override PartName="/ppt/slideLayouts/slideLayout118.xml" ContentType="application/vnd.openxmlformats-officedocument.presentationml.slideLayout+xml"/>
  <Override PartName="/ppt/theme/theme106.xml" ContentType="application/vnd.openxmlformats-officedocument.theme+xml"/>
  <Override PartName="/ppt/slideLayouts/slideLayout119.xml" ContentType="application/vnd.openxmlformats-officedocument.presentationml.slideLayout+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9" r:id="rId1"/>
    <p:sldMasterId id="2147483683" r:id="rId2"/>
    <p:sldMasterId id="2147483685" r:id="rId3"/>
    <p:sldMasterId id="2147483687" r:id="rId4"/>
    <p:sldMasterId id="2147483689" r:id="rId5"/>
    <p:sldMasterId id="2147483691" r:id="rId6"/>
    <p:sldMasterId id="2147483693" r:id="rId7"/>
    <p:sldMasterId id="2147483695" r:id="rId8"/>
    <p:sldMasterId id="2147483697" r:id="rId9"/>
    <p:sldMasterId id="2147483699" r:id="rId10"/>
    <p:sldMasterId id="2147483701" r:id="rId11"/>
    <p:sldMasterId id="2147483703" r:id="rId12"/>
    <p:sldMasterId id="2147483705" r:id="rId13"/>
    <p:sldMasterId id="2147483707" r:id="rId14"/>
    <p:sldMasterId id="2147483709" r:id="rId15"/>
    <p:sldMasterId id="2147483711" r:id="rId16"/>
    <p:sldMasterId id="2147483713" r:id="rId17"/>
    <p:sldMasterId id="2147483715" r:id="rId18"/>
    <p:sldMasterId id="2147483717" r:id="rId19"/>
    <p:sldMasterId id="2147483719" r:id="rId20"/>
    <p:sldMasterId id="2147483721" r:id="rId21"/>
    <p:sldMasterId id="2147483723" r:id="rId22"/>
    <p:sldMasterId id="2147483725" r:id="rId23"/>
    <p:sldMasterId id="2147483727" r:id="rId24"/>
    <p:sldMasterId id="2147483729" r:id="rId25"/>
    <p:sldMasterId id="2147483731" r:id="rId26"/>
    <p:sldMasterId id="2147483733" r:id="rId27"/>
    <p:sldMasterId id="2147483735" r:id="rId28"/>
    <p:sldMasterId id="2147483737" r:id="rId29"/>
    <p:sldMasterId id="2147483739" r:id="rId30"/>
    <p:sldMasterId id="2147483741" r:id="rId31"/>
    <p:sldMasterId id="2147483743" r:id="rId32"/>
    <p:sldMasterId id="2147483745" r:id="rId33"/>
    <p:sldMasterId id="2147483747" r:id="rId34"/>
    <p:sldMasterId id="2147483749" r:id="rId35"/>
    <p:sldMasterId id="2147483751" r:id="rId36"/>
    <p:sldMasterId id="2147483753" r:id="rId37"/>
    <p:sldMasterId id="2147483755" r:id="rId38"/>
    <p:sldMasterId id="2147483757" r:id="rId39"/>
    <p:sldMasterId id="2147483759" r:id="rId40"/>
    <p:sldMasterId id="2147483761" r:id="rId41"/>
    <p:sldMasterId id="2147483763" r:id="rId42"/>
    <p:sldMasterId id="2147483765" r:id="rId43"/>
    <p:sldMasterId id="2147483767" r:id="rId44"/>
    <p:sldMasterId id="2147483769" r:id="rId45"/>
    <p:sldMasterId id="2147483771" r:id="rId46"/>
    <p:sldMasterId id="2147483773" r:id="rId47"/>
    <p:sldMasterId id="2147483775" r:id="rId48"/>
    <p:sldMasterId id="2147483777" r:id="rId49"/>
    <p:sldMasterId id="2147483779" r:id="rId50"/>
    <p:sldMasterId id="2147483781" r:id="rId51"/>
    <p:sldMasterId id="2147483783" r:id="rId52"/>
    <p:sldMasterId id="2147483785" r:id="rId53"/>
    <p:sldMasterId id="2147483787" r:id="rId54"/>
    <p:sldMasterId id="2147483789" r:id="rId55"/>
    <p:sldMasterId id="2147483791" r:id="rId56"/>
    <p:sldMasterId id="2147483793" r:id="rId57"/>
    <p:sldMasterId id="2147483795" r:id="rId58"/>
    <p:sldMasterId id="2147483797" r:id="rId59"/>
    <p:sldMasterId id="2147483799" r:id="rId60"/>
    <p:sldMasterId id="2147483801" r:id="rId61"/>
    <p:sldMasterId id="2147483803" r:id="rId62"/>
    <p:sldMasterId id="2147483805" r:id="rId63"/>
    <p:sldMasterId id="2147483807" r:id="rId64"/>
    <p:sldMasterId id="2147483809" r:id="rId65"/>
    <p:sldMasterId id="2147483811" r:id="rId66"/>
    <p:sldMasterId id="2147483813" r:id="rId67"/>
    <p:sldMasterId id="2147483815" r:id="rId68"/>
    <p:sldMasterId id="2147483817" r:id="rId69"/>
    <p:sldMasterId id="2147483819" r:id="rId70"/>
    <p:sldMasterId id="2147483821" r:id="rId71"/>
    <p:sldMasterId id="2147483823" r:id="rId72"/>
    <p:sldMasterId id="2147483825" r:id="rId73"/>
    <p:sldMasterId id="2147483827" r:id="rId74"/>
    <p:sldMasterId id="2147483829" r:id="rId75"/>
    <p:sldMasterId id="2147483831" r:id="rId76"/>
    <p:sldMasterId id="2147483833" r:id="rId77"/>
    <p:sldMasterId id="2147483835" r:id="rId78"/>
    <p:sldMasterId id="2147483837" r:id="rId79"/>
    <p:sldMasterId id="2147483839" r:id="rId80"/>
    <p:sldMasterId id="2147483841" r:id="rId81"/>
    <p:sldMasterId id="2147483843" r:id="rId82"/>
    <p:sldMasterId id="2147483845" r:id="rId83"/>
    <p:sldMasterId id="2147483847" r:id="rId84"/>
    <p:sldMasterId id="2147483849" r:id="rId85"/>
    <p:sldMasterId id="2147483851" r:id="rId86"/>
    <p:sldMasterId id="2147483853" r:id="rId87"/>
    <p:sldMasterId id="2147483855" r:id="rId88"/>
    <p:sldMasterId id="2147483857" r:id="rId89"/>
    <p:sldMasterId id="2147483859" r:id="rId90"/>
    <p:sldMasterId id="2147483861" r:id="rId91"/>
    <p:sldMasterId id="2147483863" r:id="rId92"/>
    <p:sldMasterId id="2147483865" r:id="rId93"/>
    <p:sldMasterId id="2147483867" r:id="rId94"/>
    <p:sldMasterId id="2147483869" r:id="rId95"/>
    <p:sldMasterId id="2147483871" r:id="rId96"/>
    <p:sldMasterId id="2147483873" r:id="rId97"/>
    <p:sldMasterId id="2147483875" r:id="rId98"/>
    <p:sldMasterId id="2147483877" r:id="rId99"/>
    <p:sldMasterId id="2147483879" r:id="rId100"/>
    <p:sldMasterId id="2147483881" r:id="rId101"/>
    <p:sldMasterId id="2147483883" r:id="rId102"/>
    <p:sldMasterId id="2147483885" r:id="rId103"/>
    <p:sldMasterId id="2147483887" r:id="rId104"/>
    <p:sldMasterId id="2147483889" r:id="rId105"/>
    <p:sldMasterId id="2147483891" r:id="rId106"/>
    <p:sldMasterId id="2147483893" r:id="rId107"/>
  </p:sldMasterIdLst>
  <p:notesMasterIdLst>
    <p:notesMasterId r:id="rId229"/>
  </p:notesMasterIdLst>
  <p:handoutMasterIdLst>
    <p:handoutMasterId r:id="rId230"/>
  </p:handoutMasterIdLst>
  <p:sldIdLst>
    <p:sldId id="268" r:id="rId108"/>
    <p:sldId id="256" r:id="rId109"/>
    <p:sldId id="270" r:id="rId110"/>
    <p:sldId id="257" r:id="rId111"/>
    <p:sldId id="263" r:id="rId112"/>
    <p:sldId id="260" r:id="rId113"/>
    <p:sldId id="261" r:id="rId114"/>
    <p:sldId id="262" r:id="rId115"/>
    <p:sldId id="265" r:id="rId116"/>
    <p:sldId id="267" r:id="rId117"/>
    <p:sldId id="271" r:id="rId118"/>
    <p:sldId id="272" r:id="rId119"/>
    <p:sldId id="273" r:id="rId120"/>
    <p:sldId id="274" r:id="rId121"/>
    <p:sldId id="275" r:id="rId122"/>
    <p:sldId id="276" r:id="rId123"/>
    <p:sldId id="277" r:id="rId124"/>
    <p:sldId id="278" r:id="rId125"/>
    <p:sldId id="279" r:id="rId126"/>
    <p:sldId id="280" r:id="rId127"/>
    <p:sldId id="281" r:id="rId128"/>
    <p:sldId id="282" r:id="rId129"/>
    <p:sldId id="283" r:id="rId130"/>
    <p:sldId id="284" r:id="rId131"/>
    <p:sldId id="285" r:id="rId132"/>
    <p:sldId id="286" r:id="rId133"/>
    <p:sldId id="287" r:id="rId134"/>
    <p:sldId id="288" r:id="rId135"/>
    <p:sldId id="289" r:id="rId136"/>
    <p:sldId id="290" r:id="rId137"/>
    <p:sldId id="291" r:id="rId138"/>
    <p:sldId id="292" r:id="rId139"/>
    <p:sldId id="293" r:id="rId140"/>
    <p:sldId id="294" r:id="rId141"/>
    <p:sldId id="295" r:id="rId142"/>
    <p:sldId id="296" r:id="rId143"/>
    <p:sldId id="297" r:id="rId144"/>
    <p:sldId id="298" r:id="rId145"/>
    <p:sldId id="299" r:id="rId146"/>
    <p:sldId id="300" r:id="rId147"/>
    <p:sldId id="301" r:id="rId148"/>
    <p:sldId id="302" r:id="rId149"/>
    <p:sldId id="303" r:id="rId150"/>
    <p:sldId id="304" r:id="rId151"/>
    <p:sldId id="305" r:id="rId152"/>
    <p:sldId id="306" r:id="rId153"/>
    <p:sldId id="307" r:id="rId154"/>
    <p:sldId id="308" r:id="rId155"/>
    <p:sldId id="309" r:id="rId156"/>
    <p:sldId id="310" r:id="rId157"/>
    <p:sldId id="311" r:id="rId158"/>
    <p:sldId id="312" r:id="rId159"/>
    <p:sldId id="313" r:id="rId160"/>
    <p:sldId id="314" r:id="rId161"/>
    <p:sldId id="315" r:id="rId162"/>
    <p:sldId id="316" r:id="rId163"/>
    <p:sldId id="317" r:id="rId164"/>
    <p:sldId id="318" r:id="rId165"/>
    <p:sldId id="319" r:id="rId166"/>
    <p:sldId id="320" r:id="rId167"/>
    <p:sldId id="321" r:id="rId168"/>
    <p:sldId id="322" r:id="rId169"/>
    <p:sldId id="323" r:id="rId170"/>
    <p:sldId id="324" r:id="rId171"/>
    <p:sldId id="325" r:id="rId172"/>
    <p:sldId id="326" r:id="rId173"/>
    <p:sldId id="327" r:id="rId174"/>
    <p:sldId id="328" r:id="rId175"/>
    <p:sldId id="329" r:id="rId176"/>
    <p:sldId id="330" r:id="rId177"/>
    <p:sldId id="331" r:id="rId178"/>
    <p:sldId id="332" r:id="rId179"/>
    <p:sldId id="333" r:id="rId180"/>
    <p:sldId id="334" r:id="rId181"/>
    <p:sldId id="335" r:id="rId182"/>
    <p:sldId id="336" r:id="rId183"/>
    <p:sldId id="337" r:id="rId184"/>
    <p:sldId id="338" r:id="rId185"/>
    <p:sldId id="339" r:id="rId186"/>
    <p:sldId id="340" r:id="rId187"/>
    <p:sldId id="341" r:id="rId188"/>
    <p:sldId id="342" r:id="rId189"/>
    <p:sldId id="343" r:id="rId190"/>
    <p:sldId id="344" r:id="rId191"/>
    <p:sldId id="345" r:id="rId192"/>
    <p:sldId id="346" r:id="rId193"/>
    <p:sldId id="347" r:id="rId194"/>
    <p:sldId id="348" r:id="rId195"/>
    <p:sldId id="349" r:id="rId196"/>
    <p:sldId id="350" r:id="rId197"/>
    <p:sldId id="351" r:id="rId198"/>
    <p:sldId id="352" r:id="rId199"/>
    <p:sldId id="353" r:id="rId200"/>
    <p:sldId id="354" r:id="rId201"/>
    <p:sldId id="355" r:id="rId202"/>
    <p:sldId id="356" r:id="rId203"/>
    <p:sldId id="357" r:id="rId204"/>
    <p:sldId id="358" r:id="rId205"/>
    <p:sldId id="359" r:id="rId206"/>
    <p:sldId id="360" r:id="rId207"/>
    <p:sldId id="361" r:id="rId208"/>
    <p:sldId id="362" r:id="rId209"/>
    <p:sldId id="363" r:id="rId210"/>
    <p:sldId id="364" r:id="rId211"/>
    <p:sldId id="365" r:id="rId212"/>
    <p:sldId id="366" r:id="rId213"/>
    <p:sldId id="367" r:id="rId214"/>
    <p:sldId id="368" r:id="rId215"/>
    <p:sldId id="369" r:id="rId216"/>
    <p:sldId id="370" r:id="rId217"/>
    <p:sldId id="371" r:id="rId218"/>
    <p:sldId id="372" r:id="rId219"/>
    <p:sldId id="373" r:id="rId220"/>
    <p:sldId id="374" r:id="rId221"/>
    <p:sldId id="375" r:id="rId222"/>
    <p:sldId id="376" r:id="rId223"/>
    <p:sldId id="377" r:id="rId224"/>
    <p:sldId id="378" r:id="rId225"/>
    <p:sldId id="379" r:id="rId226"/>
    <p:sldId id="380" r:id="rId227"/>
    <p:sldId id="381" r:id="rId22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88" autoAdjust="0"/>
  </p:normalViewPr>
  <p:slideViewPr>
    <p:cSldViewPr snapToGrid="0">
      <p:cViewPr varScale="1">
        <p:scale>
          <a:sx n="55" d="100"/>
          <a:sy n="55" d="100"/>
        </p:scale>
        <p:origin x="7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 Target="slides/slide31.xml"/><Relationship Id="rId159" Type="http://schemas.openxmlformats.org/officeDocument/2006/relationships/slide" Target="slides/slide52.xml"/><Relationship Id="rId170" Type="http://schemas.openxmlformats.org/officeDocument/2006/relationships/slide" Target="slides/slide63.xml"/><Relationship Id="rId191" Type="http://schemas.openxmlformats.org/officeDocument/2006/relationships/slide" Target="slides/slide84.xml"/><Relationship Id="rId205" Type="http://schemas.openxmlformats.org/officeDocument/2006/relationships/slide" Target="slides/slide98.xml"/><Relationship Id="rId226" Type="http://schemas.openxmlformats.org/officeDocument/2006/relationships/slide" Target="slides/slide119.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21.xml"/><Relationship Id="rId149" Type="http://schemas.openxmlformats.org/officeDocument/2006/relationships/slide" Target="slides/slide42.xml"/><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 Target="slides/slide53.xml"/><Relationship Id="rId181" Type="http://schemas.openxmlformats.org/officeDocument/2006/relationships/slide" Target="slides/slide74.xml"/><Relationship Id="rId216" Type="http://schemas.openxmlformats.org/officeDocument/2006/relationships/slide" Target="slides/slide10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6.xml"/><Relationship Id="rId118" Type="http://schemas.openxmlformats.org/officeDocument/2006/relationships/slide" Target="slides/slide11.xml"/><Relationship Id="rId134" Type="http://schemas.openxmlformats.org/officeDocument/2006/relationships/slide" Target="slides/slide27.xml"/><Relationship Id="rId139" Type="http://schemas.openxmlformats.org/officeDocument/2006/relationships/slide" Target="slides/slide32.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slide" Target="slides/slide43.xml"/><Relationship Id="rId155" Type="http://schemas.openxmlformats.org/officeDocument/2006/relationships/slide" Target="slides/slide48.xml"/><Relationship Id="rId171" Type="http://schemas.openxmlformats.org/officeDocument/2006/relationships/slide" Target="slides/slide64.xml"/><Relationship Id="rId176" Type="http://schemas.openxmlformats.org/officeDocument/2006/relationships/slide" Target="slides/slide69.xml"/><Relationship Id="rId192" Type="http://schemas.openxmlformats.org/officeDocument/2006/relationships/slide" Target="slides/slide85.xml"/><Relationship Id="rId197" Type="http://schemas.openxmlformats.org/officeDocument/2006/relationships/slide" Target="slides/slide90.xml"/><Relationship Id="rId206" Type="http://schemas.openxmlformats.org/officeDocument/2006/relationships/slide" Target="slides/slide99.xml"/><Relationship Id="rId227" Type="http://schemas.openxmlformats.org/officeDocument/2006/relationships/slide" Target="slides/slide120.xml"/><Relationship Id="rId201" Type="http://schemas.openxmlformats.org/officeDocument/2006/relationships/slide" Target="slides/slide94.xml"/><Relationship Id="rId222" Type="http://schemas.openxmlformats.org/officeDocument/2006/relationships/slide" Target="slides/slide11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08" Type="http://schemas.openxmlformats.org/officeDocument/2006/relationships/slide" Target="slides/slide1.xml"/><Relationship Id="rId124" Type="http://schemas.openxmlformats.org/officeDocument/2006/relationships/slide" Target="slides/slide17.xml"/><Relationship Id="rId129" Type="http://schemas.openxmlformats.org/officeDocument/2006/relationships/slide" Target="slides/slide22.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 Target="slides/slide33.xml"/><Relationship Id="rId145" Type="http://schemas.openxmlformats.org/officeDocument/2006/relationships/slide" Target="slides/slide38.xml"/><Relationship Id="rId161" Type="http://schemas.openxmlformats.org/officeDocument/2006/relationships/slide" Target="slides/slide54.xml"/><Relationship Id="rId166" Type="http://schemas.openxmlformats.org/officeDocument/2006/relationships/slide" Target="slides/slide59.xml"/><Relationship Id="rId182" Type="http://schemas.openxmlformats.org/officeDocument/2006/relationships/slide" Target="slides/slide75.xml"/><Relationship Id="rId187" Type="http://schemas.openxmlformats.org/officeDocument/2006/relationships/slide" Target="slides/slide80.xml"/><Relationship Id="rId217"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05.xml"/><Relationship Id="rId233" Type="http://schemas.openxmlformats.org/officeDocument/2006/relationships/theme" Target="theme/theme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7.xml"/><Relationship Id="rId119" Type="http://schemas.openxmlformats.org/officeDocument/2006/relationships/slide" Target="slides/slide12.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 Target="slides/slide23.xml"/><Relationship Id="rId135" Type="http://schemas.openxmlformats.org/officeDocument/2006/relationships/slide" Target="slides/slide28.xml"/><Relationship Id="rId151" Type="http://schemas.openxmlformats.org/officeDocument/2006/relationships/slide" Target="slides/slide44.xml"/><Relationship Id="rId156" Type="http://schemas.openxmlformats.org/officeDocument/2006/relationships/slide" Target="slides/slide49.xml"/><Relationship Id="rId177" Type="http://schemas.openxmlformats.org/officeDocument/2006/relationships/slide" Target="slides/slide70.xml"/><Relationship Id="rId198" Type="http://schemas.openxmlformats.org/officeDocument/2006/relationships/slide" Target="slides/slide91.xml"/><Relationship Id="rId172" Type="http://schemas.openxmlformats.org/officeDocument/2006/relationships/slide" Target="slides/slide65.xml"/><Relationship Id="rId193" Type="http://schemas.openxmlformats.org/officeDocument/2006/relationships/slide" Target="slides/slide86.xml"/><Relationship Id="rId202" Type="http://schemas.openxmlformats.org/officeDocument/2006/relationships/slide" Target="slides/slide95.xml"/><Relationship Id="rId207" Type="http://schemas.openxmlformats.org/officeDocument/2006/relationships/slide" Target="slides/slide100.xml"/><Relationship Id="rId223" Type="http://schemas.openxmlformats.org/officeDocument/2006/relationships/slide" Target="slides/slide116.xml"/><Relationship Id="rId228"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 Target="slides/slide13.xml"/><Relationship Id="rId125" Type="http://schemas.openxmlformats.org/officeDocument/2006/relationships/slide" Target="slides/slide18.xml"/><Relationship Id="rId141" Type="http://schemas.openxmlformats.org/officeDocument/2006/relationships/slide" Target="slides/slide34.xml"/><Relationship Id="rId146" Type="http://schemas.openxmlformats.org/officeDocument/2006/relationships/slide" Target="slides/slide39.xml"/><Relationship Id="rId167" Type="http://schemas.openxmlformats.org/officeDocument/2006/relationships/slide" Target="slides/slide60.xml"/><Relationship Id="rId188"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 Target="slides/slide55.xml"/><Relationship Id="rId183" Type="http://schemas.openxmlformats.org/officeDocument/2006/relationships/slide" Target="slides/slide76.xml"/><Relationship Id="rId213" Type="http://schemas.openxmlformats.org/officeDocument/2006/relationships/slide" Target="slides/slide106.xml"/><Relationship Id="rId218" Type="http://schemas.openxmlformats.org/officeDocument/2006/relationships/slide" Target="slides/slide111.xml"/><Relationship Id="rId234"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3.xml"/><Relationship Id="rId115" Type="http://schemas.openxmlformats.org/officeDocument/2006/relationships/slide" Target="slides/slide8.xml"/><Relationship Id="rId131" Type="http://schemas.openxmlformats.org/officeDocument/2006/relationships/slide" Target="slides/slide24.xml"/><Relationship Id="rId136" Type="http://schemas.openxmlformats.org/officeDocument/2006/relationships/slide" Target="slides/slide29.xml"/><Relationship Id="rId157" Type="http://schemas.openxmlformats.org/officeDocument/2006/relationships/slide" Target="slides/slide50.xml"/><Relationship Id="rId178" Type="http://schemas.openxmlformats.org/officeDocument/2006/relationships/slide" Target="slides/slide7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45.xml"/><Relationship Id="rId173" Type="http://schemas.openxmlformats.org/officeDocument/2006/relationships/slide" Target="slides/slide66.xml"/><Relationship Id="rId194" Type="http://schemas.openxmlformats.org/officeDocument/2006/relationships/slide" Target="slides/slide87.xml"/><Relationship Id="rId199" Type="http://schemas.openxmlformats.org/officeDocument/2006/relationships/slide" Target="slides/slide92.xml"/><Relationship Id="rId203" Type="http://schemas.openxmlformats.org/officeDocument/2006/relationships/slide" Target="slides/slide96.xml"/><Relationship Id="rId208" Type="http://schemas.openxmlformats.org/officeDocument/2006/relationships/slide" Target="slides/slide101.xml"/><Relationship Id="rId229" Type="http://schemas.openxmlformats.org/officeDocument/2006/relationships/notesMaster" Target="notesMasters/notesMaster1.xml"/><Relationship Id="rId19" Type="http://schemas.openxmlformats.org/officeDocument/2006/relationships/slideMaster" Target="slideMasters/slideMaster19.xml"/><Relationship Id="rId224" Type="http://schemas.openxmlformats.org/officeDocument/2006/relationships/slide" Target="slides/slide117.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 Target="slides/slide19.xml"/><Relationship Id="rId147" Type="http://schemas.openxmlformats.org/officeDocument/2006/relationships/slide" Target="slides/slide40.xml"/><Relationship Id="rId168"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 Target="slides/slide14.xml"/><Relationship Id="rId142" Type="http://schemas.openxmlformats.org/officeDocument/2006/relationships/slide" Target="slides/slide35.xml"/><Relationship Id="rId163" Type="http://schemas.openxmlformats.org/officeDocument/2006/relationships/slide" Target="slides/slide56.xml"/><Relationship Id="rId184" Type="http://schemas.openxmlformats.org/officeDocument/2006/relationships/slide" Target="slides/slide77.xml"/><Relationship Id="rId189" Type="http://schemas.openxmlformats.org/officeDocument/2006/relationships/slide" Target="slides/slide82.xml"/><Relationship Id="rId219" Type="http://schemas.openxmlformats.org/officeDocument/2006/relationships/slide" Target="slides/slide112.xml"/><Relationship Id="rId3" Type="http://schemas.openxmlformats.org/officeDocument/2006/relationships/slideMaster" Target="slideMasters/slideMaster3.xml"/><Relationship Id="rId214" Type="http://schemas.openxmlformats.org/officeDocument/2006/relationships/slide" Target="slides/slide107.xml"/><Relationship Id="rId230" Type="http://schemas.openxmlformats.org/officeDocument/2006/relationships/handoutMaster" Target="handoutMasters/handout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9.xml"/><Relationship Id="rId137" Type="http://schemas.openxmlformats.org/officeDocument/2006/relationships/slide" Target="slides/slide30.xml"/><Relationship Id="rId158" Type="http://schemas.openxmlformats.org/officeDocument/2006/relationships/slide" Target="slides/slide5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 Target="slides/slide4.xml"/><Relationship Id="rId132" Type="http://schemas.openxmlformats.org/officeDocument/2006/relationships/slide" Target="slides/slide25.xml"/><Relationship Id="rId153" Type="http://schemas.openxmlformats.org/officeDocument/2006/relationships/slide" Target="slides/slide46.xml"/><Relationship Id="rId174" Type="http://schemas.openxmlformats.org/officeDocument/2006/relationships/slide" Target="slides/slide67.xml"/><Relationship Id="rId179" Type="http://schemas.openxmlformats.org/officeDocument/2006/relationships/slide" Target="slides/slide72.xml"/><Relationship Id="rId195" Type="http://schemas.openxmlformats.org/officeDocument/2006/relationships/slide" Target="slides/slide88.xml"/><Relationship Id="rId209" Type="http://schemas.openxmlformats.org/officeDocument/2006/relationships/slide" Target="slides/slide102.xml"/><Relationship Id="rId190" Type="http://schemas.openxmlformats.org/officeDocument/2006/relationships/slide" Target="slides/slide83.xml"/><Relationship Id="rId204" Type="http://schemas.openxmlformats.org/officeDocument/2006/relationships/slide" Target="slides/slide97.xml"/><Relationship Id="rId220" Type="http://schemas.openxmlformats.org/officeDocument/2006/relationships/slide" Target="slides/slide113.xml"/><Relationship Id="rId225" Type="http://schemas.openxmlformats.org/officeDocument/2006/relationships/slide" Target="slides/slide11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 Target="slides/slide2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 Target="slides/slide15.xml"/><Relationship Id="rId143" Type="http://schemas.openxmlformats.org/officeDocument/2006/relationships/slide" Target="slides/slide36.xml"/><Relationship Id="rId148" Type="http://schemas.openxmlformats.org/officeDocument/2006/relationships/slide" Target="slides/slide41.xml"/><Relationship Id="rId164" Type="http://schemas.openxmlformats.org/officeDocument/2006/relationships/slide" Target="slides/slide57.xml"/><Relationship Id="rId169" Type="http://schemas.openxmlformats.org/officeDocument/2006/relationships/slide" Target="slides/slide62.xml"/><Relationship Id="rId185"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73.xml"/><Relationship Id="rId210" Type="http://schemas.openxmlformats.org/officeDocument/2006/relationships/slide" Target="slides/slide103.xml"/><Relationship Id="rId215" Type="http://schemas.openxmlformats.org/officeDocument/2006/relationships/slide" Target="slides/slide108.xml"/><Relationship Id="rId26" Type="http://schemas.openxmlformats.org/officeDocument/2006/relationships/slideMaster" Target="slideMasters/slideMaster26.xml"/><Relationship Id="rId231"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5.xml"/><Relationship Id="rId133" Type="http://schemas.openxmlformats.org/officeDocument/2006/relationships/slide" Target="slides/slide26.xml"/><Relationship Id="rId154" Type="http://schemas.openxmlformats.org/officeDocument/2006/relationships/slide" Target="slides/slide47.xml"/><Relationship Id="rId175" Type="http://schemas.openxmlformats.org/officeDocument/2006/relationships/slide" Target="slides/slide68.xml"/><Relationship Id="rId196" Type="http://schemas.openxmlformats.org/officeDocument/2006/relationships/slide" Target="slides/slide89.xml"/><Relationship Id="rId200" Type="http://schemas.openxmlformats.org/officeDocument/2006/relationships/slide" Target="slides/slide93.xml"/><Relationship Id="rId16" Type="http://schemas.openxmlformats.org/officeDocument/2006/relationships/slideMaster" Target="slideMasters/slideMaster16.xml"/><Relationship Id="rId221" Type="http://schemas.openxmlformats.org/officeDocument/2006/relationships/slide" Target="slides/slide11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 Target="slides/slide16.xml"/><Relationship Id="rId144" Type="http://schemas.openxmlformats.org/officeDocument/2006/relationships/slide" Target="slides/slide37.xml"/><Relationship Id="rId90" Type="http://schemas.openxmlformats.org/officeDocument/2006/relationships/slideMaster" Target="slideMasters/slideMaster90.xml"/><Relationship Id="rId165" Type="http://schemas.openxmlformats.org/officeDocument/2006/relationships/slide" Target="slides/slide58.xml"/><Relationship Id="rId186" Type="http://schemas.openxmlformats.org/officeDocument/2006/relationships/slide" Target="slides/slide79.xml"/><Relationship Id="rId211" Type="http://schemas.openxmlformats.org/officeDocument/2006/relationships/slide" Target="slides/slide104.xml"/><Relationship Id="rId23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55" cy="481052"/>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271" y="1"/>
            <a:ext cx="3170255" cy="481052"/>
          </a:xfrm>
          <a:prstGeom prst="rect">
            <a:avLst/>
          </a:prstGeom>
        </p:spPr>
        <p:txBody>
          <a:bodyPr vert="horz" lIns="95747" tIns="47873" rIns="95747" bIns="47873" rtlCol="0"/>
          <a:lstStyle>
            <a:lvl1pPr algn="r">
              <a:defRPr sz="1300"/>
            </a:lvl1pPr>
          </a:lstStyle>
          <a:p>
            <a:fld id="{692EDAD5-4C0D-42DB-AC68-673B1D00A8ED}" type="datetimeFigureOut">
              <a:rPr lang="en-US" smtClean="0"/>
              <a:t>1/4/2018</a:t>
            </a:fld>
            <a:endParaRPr lang="en-US"/>
          </a:p>
        </p:txBody>
      </p:sp>
      <p:sp>
        <p:nvSpPr>
          <p:cNvPr id="4" name="Footer Placeholder 3"/>
          <p:cNvSpPr>
            <a:spLocks noGrp="1"/>
          </p:cNvSpPr>
          <p:nvPr>
            <p:ph type="ftr" sz="quarter" idx="2"/>
          </p:nvPr>
        </p:nvSpPr>
        <p:spPr>
          <a:xfrm>
            <a:off x="0" y="9120149"/>
            <a:ext cx="3170255" cy="481051"/>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271" y="9120149"/>
            <a:ext cx="3170255" cy="481051"/>
          </a:xfrm>
          <a:prstGeom prst="rect">
            <a:avLst/>
          </a:prstGeom>
        </p:spPr>
        <p:txBody>
          <a:bodyPr vert="horz" lIns="95747" tIns="47873" rIns="95747" bIns="47873" rtlCol="0" anchor="b"/>
          <a:lstStyle>
            <a:lvl1pPr algn="r">
              <a:defRPr sz="1300"/>
            </a:lvl1pPr>
          </a:lstStyle>
          <a:p>
            <a:fld id="{F533E9D1-8A8F-47EE-A000-D2575C77C79A}" type="slidenum">
              <a:rPr lang="en-US" smtClean="0"/>
              <a:t>‹#›</a:t>
            </a:fld>
            <a:endParaRPr lang="en-US"/>
          </a:p>
        </p:txBody>
      </p:sp>
    </p:spTree>
    <p:extLst>
      <p:ext uri="{BB962C8B-B14F-4D97-AF65-F5344CB8AC3E}">
        <p14:creationId xmlns:p14="http://schemas.microsoft.com/office/powerpoint/2010/main" val="2294540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44" tIns="48322" rIns="96644" bIns="48322"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44" tIns="48322" rIns="96644" bIns="48322" rtlCol="0"/>
          <a:lstStyle>
            <a:lvl1pPr algn="r">
              <a:defRPr sz="1200"/>
            </a:lvl1pPr>
          </a:lstStyle>
          <a:p>
            <a:fld id="{B594E7A4-AA37-4933-A120-AEC863B10AC2}" type="datetimeFigureOut">
              <a:rPr lang="en-US" smtClean="0"/>
              <a:t>1/4/2018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4" tIns="48322" rIns="96644" bIns="48322" rtlCol="0" anchor="ctr"/>
          <a:lstStyle/>
          <a:p>
            <a:endParaRPr lang="en-US"/>
          </a:p>
        </p:txBody>
      </p:sp>
      <p:sp>
        <p:nvSpPr>
          <p:cNvPr id="5" name="Notes Placeholder 4"/>
          <p:cNvSpPr>
            <a:spLocks noGrp="1"/>
          </p:cNvSpPr>
          <p:nvPr>
            <p:ph type="body" sz="quarter" idx="3"/>
          </p:nvPr>
        </p:nvSpPr>
        <p:spPr>
          <a:xfrm>
            <a:off x="731520" y="4620578"/>
            <a:ext cx="5852160" cy="3780472"/>
          </a:xfrm>
          <a:prstGeom prst="rect">
            <a:avLst/>
          </a:prstGeom>
        </p:spPr>
        <p:txBody>
          <a:bodyPr vert="horz" lIns="96644" tIns="48322" rIns="96644" bIns="483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7"/>
          </a:xfrm>
          <a:prstGeom prst="rect">
            <a:avLst/>
          </a:prstGeom>
        </p:spPr>
        <p:txBody>
          <a:bodyPr vert="horz" lIns="96644" tIns="48322" rIns="96644" bIns="48322"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6"/>
            <a:ext cx="3169920" cy="481727"/>
          </a:xfrm>
          <a:prstGeom prst="rect">
            <a:avLst/>
          </a:prstGeom>
        </p:spPr>
        <p:txBody>
          <a:bodyPr vert="horz" lIns="96644" tIns="48322" rIns="96644" bIns="48322" rtlCol="0" anchor="b"/>
          <a:lstStyle>
            <a:lvl1pPr algn="r">
              <a:defRPr sz="1200"/>
            </a:lvl1pPr>
          </a:lstStyle>
          <a:p>
            <a:fld id="{FD7CB064-4C49-460A-8A13-BE9BA1B251E4}" type="slidenum">
              <a:rPr lang="en-US" smtClean="0"/>
              <a:t>‹#›</a:t>
            </a:fld>
            <a:endParaRPr lang="en-US"/>
          </a:p>
        </p:txBody>
      </p:sp>
    </p:spTree>
    <p:extLst>
      <p:ext uri="{BB962C8B-B14F-4D97-AF65-F5344CB8AC3E}">
        <p14:creationId xmlns:p14="http://schemas.microsoft.com/office/powerpoint/2010/main" val="233492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1</a:t>
            </a:fld>
            <a:endParaRPr lang="en-US"/>
          </a:p>
        </p:txBody>
      </p:sp>
    </p:spTree>
    <p:extLst>
      <p:ext uri="{BB962C8B-B14F-4D97-AF65-F5344CB8AC3E}">
        <p14:creationId xmlns:p14="http://schemas.microsoft.com/office/powerpoint/2010/main" val="359625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10</a:t>
            </a:fld>
            <a:endParaRPr lang="en-US"/>
          </a:p>
        </p:txBody>
      </p:sp>
    </p:spTree>
    <p:extLst>
      <p:ext uri="{BB962C8B-B14F-4D97-AF65-F5344CB8AC3E}">
        <p14:creationId xmlns:p14="http://schemas.microsoft.com/office/powerpoint/2010/main" val="84821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18865FAF-4B0B-47E1-B5E4-6EFE782EF940}" type="slidenum">
              <a:rPr lang="en-US" altLang="en-US" sz="1200">
                <a:solidFill>
                  <a:srgbClr val="000000"/>
                </a:solidFill>
                <a:latin typeface="Arial" panose="020B0604020202020204" pitchFamily="34" charset="0"/>
              </a:rPr>
              <a:pPr/>
              <a:t>36</a:t>
            </a:fld>
            <a:endParaRPr lang="en-US" altLang="en-US" sz="1200">
              <a:solidFill>
                <a:srgbClr val="000000"/>
              </a:solidFill>
              <a:latin typeface="Arial" panose="020B0604020202020204"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9884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B9423238-2B96-4CBE-905A-9359914D5297}" type="slidenum">
              <a:rPr lang="en-US" altLang="en-US" sz="1200">
                <a:solidFill>
                  <a:srgbClr val="000000"/>
                </a:solidFill>
                <a:latin typeface="Arial" panose="020B0604020202020204" pitchFamily="34" charset="0"/>
              </a:rPr>
              <a:pPr/>
              <a:t>37</a:t>
            </a:fld>
            <a:endParaRPr lang="en-US" altLang="en-US" sz="1200">
              <a:solidFill>
                <a:srgbClr val="000000"/>
              </a:solidFill>
              <a:latin typeface="Arial" panose="020B0604020202020204" pitchFamily="34" charset="0"/>
            </a:endParaRPr>
          </a:p>
        </p:txBody>
      </p:sp>
      <p:sp>
        <p:nvSpPr>
          <p:cNvPr id="8195" name="Rectangle 2"/>
          <p:cNvSpPr>
            <a:spLocks noGrp="1" noRot="1" noChangeAspect="1" noChangeArrowheads="1" noTextEdit="1"/>
          </p:cNvSpPr>
          <p:nvPr>
            <p:ph type="sldImg"/>
          </p:nvPr>
        </p:nvSpPr>
        <p:spPr>
          <a:solidFill>
            <a:srgbClr val="FFFFFF"/>
          </a:solidFill>
          <a:ln/>
        </p:spPr>
      </p:sp>
      <p:sp>
        <p:nvSpPr>
          <p:cNvPr id="819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180837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EDA1479B-BF9D-47E2-8FDD-19679336EC6D}" type="slidenum">
              <a:rPr lang="en-US" altLang="en-US" sz="1200">
                <a:solidFill>
                  <a:srgbClr val="000000"/>
                </a:solidFill>
                <a:latin typeface="Arial" panose="020B0604020202020204" pitchFamily="34" charset="0"/>
              </a:rPr>
              <a:pPr/>
              <a:t>38</a:t>
            </a:fld>
            <a:endParaRPr lang="en-US" altLang="en-US" sz="1200">
              <a:solidFill>
                <a:srgbClr val="000000"/>
              </a:solidFill>
              <a:latin typeface="Arial" panose="020B0604020202020204" pitchFamily="34" charset="0"/>
            </a:endParaRPr>
          </a:p>
        </p:txBody>
      </p:sp>
      <p:sp>
        <p:nvSpPr>
          <p:cNvPr id="10243" name="Rectangle 2"/>
          <p:cNvSpPr>
            <a:spLocks noGrp="1" noRot="1" noChangeAspect="1" noChangeArrowheads="1" noTextEdit="1"/>
          </p:cNvSpPr>
          <p:nvPr>
            <p:ph type="sldImg"/>
          </p:nvPr>
        </p:nvSpPr>
        <p:spPr>
          <a:solidFill>
            <a:srgbClr val="FFFFFF"/>
          </a:solidFill>
          <a:ln/>
        </p:spPr>
      </p:sp>
      <p:sp>
        <p:nvSpPr>
          <p:cNvPr id="10244"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15605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66F863DF-3DE1-4A3B-B11B-E570940A9EAB}" type="slidenum">
              <a:rPr lang="en-US" altLang="en-US" sz="1200">
                <a:solidFill>
                  <a:srgbClr val="000000"/>
                </a:solidFill>
                <a:latin typeface="Arial" panose="020B0604020202020204" pitchFamily="34" charset="0"/>
              </a:rPr>
              <a:pPr/>
              <a:t>39</a:t>
            </a:fld>
            <a:endParaRPr lang="en-US" altLang="en-US" sz="1200">
              <a:solidFill>
                <a:srgbClr val="000000"/>
              </a:solidFill>
              <a:latin typeface="Arial" panose="020B0604020202020204" pitchFamily="34" charset="0"/>
            </a:endParaRPr>
          </a:p>
        </p:txBody>
      </p:sp>
      <p:sp>
        <p:nvSpPr>
          <p:cNvPr id="12291" name="Rectangle 2"/>
          <p:cNvSpPr>
            <a:spLocks noGrp="1" noRot="1" noChangeAspect="1" noChangeArrowheads="1" noTextEdit="1"/>
          </p:cNvSpPr>
          <p:nvPr>
            <p:ph type="sldImg"/>
          </p:nvPr>
        </p:nvSpPr>
        <p:spPr>
          <a:solidFill>
            <a:srgbClr val="FFFFFF"/>
          </a:solidFill>
          <a:ln/>
        </p:spPr>
      </p:sp>
      <p:sp>
        <p:nvSpPr>
          <p:cNvPr id="12292"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15838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B616E8BE-C238-422B-9FA3-D41D0DBDEAB1}" type="slidenum">
              <a:rPr lang="en-US" altLang="en-US" sz="1200">
                <a:solidFill>
                  <a:srgbClr val="000000"/>
                </a:solidFill>
                <a:latin typeface="Arial" panose="020B0604020202020204" pitchFamily="34" charset="0"/>
              </a:rPr>
              <a:pPr/>
              <a:t>40</a:t>
            </a:fld>
            <a:endParaRPr lang="en-US" altLang="en-US" sz="1200">
              <a:solidFill>
                <a:srgbClr val="000000"/>
              </a:solidFill>
              <a:latin typeface="Arial" panose="020B0604020202020204" pitchFamily="34" charset="0"/>
            </a:endParaRPr>
          </a:p>
        </p:txBody>
      </p:sp>
      <p:sp>
        <p:nvSpPr>
          <p:cNvPr id="14339" name="Rectangle 2"/>
          <p:cNvSpPr>
            <a:spLocks noGrp="1" noRot="1" noChangeAspect="1" noChangeArrowheads="1" noTextEdit="1"/>
          </p:cNvSpPr>
          <p:nvPr>
            <p:ph type="sldImg"/>
          </p:nvPr>
        </p:nvSpPr>
        <p:spPr>
          <a:solidFill>
            <a:srgbClr val="FFFFFF"/>
          </a:solidFill>
          <a:ln/>
        </p:spPr>
      </p:sp>
      <p:sp>
        <p:nvSpPr>
          <p:cNvPr id="14340"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787313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B8FFDA5F-7600-4F20-B478-CFCE12B5009C}" type="slidenum">
              <a:rPr lang="en-US" altLang="en-US" sz="1200">
                <a:solidFill>
                  <a:srgbClr val="000000"/>
                </a:solidFill>
                <a:latin typeface="Arial" panose="020B0604020202020204" pitchFamily="34" charset="0"/>
              </a:rPr>
              <a:pPr/>
              <a:t>41</a:t>
            </a:fld>
            <a:endParaRPr lang="en-US" altLang="en-US" sz="120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a:solidFill>
            <a:srgbClr val="FFFFFF"/>
          </a:solidFill>
          <a:ln/>
        </p:spPr>
      </p:sp>
      <p:sp>
        <p:nvSpPr>
          <p:cNvPr id="16388"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35359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8AFD155B-0232-4B35-AF9E-F5914E3339C3}" type="slidenum">
              <a:rPr lang="en-US" altLang="en-US" sz="1200">
                <a:solidFill>
                  <a:srgbClr val="000000"/>
                </a:solidFill>
                <a:latin typeface="Arial" panose="020B0604020202020204" pitchFamily="34" charset="0"/>
              </a:rPr>
              <a:pPr/>
              <a:t>42</a:t>
            </a:fld>
            <a:endParaRPr lang="en-US" altLang="en-US" sz="1200">
              <a:solidFill>
                <a:srgbClr val="000000"/>
              </a:solidFill>
              <a:latin typeface="Arial" panose="020B0604020202020204" pitchFamily="34" charset="0"/>
            </a:endParaRPr>
          </a:p>
        </p:txBody>
      </p:sp>
      <p:sp>
        <p:nvSpPr>
          <p:cNvPr id="18435" name="Rectangle 2"/>
          <p:cNvSpPr>
            <a:spLocks noGrp="1" noRot="1" noChangeAspect="1" noChangeArrowheads="1" noTextEdit="1"/>
          </p:cNvSpPr>
          <p:nvPr>
            <p:ph type="sldImg"/>
          </p:nvPr>
        </p:nvSpPr>
        <p:spPr>
          <a:solidFill>
            <a:srgbClr val="FFFFFF"/>
          </a:solidFill>
          <a:ln/>
        </p:spPr>
      </p:sp>
      <p:sp>
        <p:nvSpPr>
          <p:cNvPr id="1843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14224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9751A8DF-E786-4410-A8A6-81E220D7F7CA}" type="slidenum">
              <a:rPr lang="en-US" altLang="en-US" sz="1200">
                <a:solidFill>
                  <a:srgbClr val="000000"/>
                </a:solidFill>
                <a:latin typeface="Arial" panose="020B0604020202020204" pitchFamily="34" charset="0"/>
              </a:rPr>
              <a:pPr/>
              <a:t>43</a:t>
            </a:fld>
            <a:endParaRPr lang="en-US" altLang="en-US" sz="1200">
              <a:solidFill>
                <a:srgbClr val="000000"/>
              </a:solidFill>
              <a:latin typeface="Arial" panose="020B0604020202020204" pitchFamily="34" charset="0"/>
            </a:endParaRPr>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1768952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376E82CE-82BF-4A71-90F2-06C3D6CF7F03}" type="slidenum">
              <a:rPr lang="en-US" altLang="en-US" sz="1200">
                <a:solidFill>
                  <a:srgbClr val="000000"/>
                </a:solidFill>
                <a:latin typeface="Arial" panose="020B0604020202020204" pitchFamily="34" charset="0"/>
              </a:rPr>
              <a:pPr/>
              <a:t>45</a:t>
            </a:fld>
            <a:endParaRPr lang="en-US" altLang="en-US" sz="1200">
              <a:solidFill>
                <a:srgbClr val="000000"/>
              </a:solidFill>
              <a:latin typeface="Arial" panose="020B0604020202020204" pitchFamily="34" charset="0"/>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83884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7CB064-4C49-460A-8A13-BE9BA1B251E4}" type="slidenum">
              <a:rPr lang="en-US" smtClean="0"/>
              <a:t>2</a:t>
            </a:fld>
            <a:endParaRPr lang="en-US"/>
          </a:p>
        </p:txBody>
      </p:sp>
    </p:spTree>
    <p:extLst>
      <p:ext uri="{BB962C8B-B14F-4D97-AF65-F5344CB8AC3E}">
        <p14:creationId xmlns:p14="http://schemas.microsoft.com/office/powerpoint/2010/main" val="3568107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337A3FAC-856F-4AA5-A8F1-227C8F911CEA}" type="slidenum">
              <a:rPr lang="en-US" altLang="en-US" sz="1200">
                <a:solidFill>
                  <a:srgbClr val="000000"/>
                </a:solidFill>
                <a:latin typeface="Arial" panose="020B0604020202020204" pitchFamily="34" charset="0"/>
              </a:rPr>
              <a:pPr/>
              <a:t>46</a:t>
            </a:fld>
            <a:endParaRPr lang="en-US" altLang="en-US" sz="1200">
              <a:solidFill>
                <a:srgbClr val="000000"/>
              </a:solidFill>
              <a:latin typeface="Arial" panose="020B0604020202020204" pitchFamily="34" charset="0"/>
            </a:endParaRPr>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395845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7848B68A-8B5D-4692-8F8F-A6FD61B6F941}" type="slidenum">
              <a:rPr lang="en-US" altLang="en-US" sz="1200">
                <a:solidFill>
                  <a:srgbClr val="000000"/>
                </a:solidFill>
                <a:latin typeface="Arial" panose="020B0604020202020204" pitchFamily="34" charset="0"/>
              </a:rPr>
              <a:pPr/>
              <a:t>48</a:t>
            </a:fld>
            <a:endParaRPr lang="en-US" altLang="en-US" sz="120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51890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E84FF1F6-E0D9-4BFA-AF3D-DA9CF8194827}" type="slidenum">
              <a:rPr lang="en-US" altLang="en-US" sz="1200">
                <a:solidFill>
                  <a:srgbClr val="000000"/>
                </a:solidFill>
                <a:latin typeface="Arial" panose="020B0604020202020204" pitchFamily="34" charset="0"/>
              </a:rPr>
              <a:pPr/>
              <a:t>49</a:t>
            </a:fld>
            <a:endParaRPr lang="en-US" altLang="en-US" sz="1200">
              <a:solidFill>
                <a:srgbClr val="000000"/>
              </a:solidFill>
              <a:latin typeface="Arial" panose="020B0604020202020204" pitchFamily="34" charset="0"/>
            </a:endParaRPr>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174179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6612A22D-68B6-4012-BB0B-303856E07DC9}" type="slidenum">
              <a:rPr lang="en-US" altLang="en-US" sz="1200">
                <a:solidFill>
                  <a:srgbClr val="000000"/>
                </a:solidFill>
                <a:latin typeface="Arial" panose="020B0604020202020204" pitchFamily="34" charset="0"/>
              </a:rPr>
              <a:pPr/>
              <a:t>50</a:t>
            </a:fld>
            <a:endParaRPr lang="en-US" altLang="en-US" sz="1200">
              <a:solidFill>
                <a:srgbClr val="000000"/>
              </a:solidFill>
              <a:latin typeface="Arial" panose="020B0604020202020204" pitchFamily="34" charset="0"/>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604540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A2673212-9343-4418-B0C8-89D177BC10E4}" type="slidenum">
              <a:rPr lang="en-US" altLang="en-US" sz="1200">
                <a:solidFill>
                  <a:srgbClr val="000000"/>
                </a:solidFill>
                <a:latin typeface="Arial" panose="020B0604020202020204" pitchFamily="34" charset="0"/>
              </a:rPr>
              <a:pPr/>
              <a:t>51</a:t>
            </a:fld>
            <a:endParaRPr lang="en-US" altLang="en-US" sz="1200">
              <a:solidFill>
                <a:srgbClr val="000000"/>
              </a:solidFill>
              <a:latin typeface="Arial" panose="020B0604020202020204" pitchFamily="34" charset="0"/>
            </a:endParaRPr>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856225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E8B0D72E-C4E9-4522-A932-D7F6598BAAD5}" type="slidenum">
              <a:rPr lang="en-US" altLang="en-US" sz="1200">
                <a:solidFill>
                  <a:srgbClr val="000000"/>
                </a:solidFill>
                <a:latin typeface="Arial" panose="020B0604020202020204" pitchFamily="34" charset="0"/>
              </a:rPr>
              <a:pPr/>
              <a:t>52</a:t>
            </a:fld>
            <a:endParaRPr lang="en-US" altLang="en-US" sz="1200">
              <a:solidFill>
                <a:srgbClr val="000000"/>
              </a:solidFill>
              <a:latin typeface="Arial" panose="020B0604020202020204" pitchFamily="34" charset="0"/>
            </a:endParaRPr>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4216748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BF569851-A1E7-4024-B917-0CD282BC4326}" type="slidenum">
              <a:rPr lang="en-US" altLang="en-US" sz="1200">
                <a:solidFill>
                  <a:srgbClr val="000000"/>
                </a:solidFill>
                <a:latin typeface="Arial" panose="020B0604020202020204" pitchFamily="34" charset="0"/>
              </a:rPr>
              <a:pPr/>
              <a:t>53</a:t>
            </a:fld>
            <a:endParaRPr lang="en-US" altLang="en-US" sz="1200">
              <a:solidFill>
                <a:srgbClr val="000000"/>
              </a:solidFill>
              <a:latin typeface="Arial" panose="020B0604020202020204" pitchFamily="34" charset="0"/>
            </a:endParaRPr>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824497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AB32F875-787E-4F2C-BAEA-E74E86A74B8A}" type="slidenum">
              <a:rPr lang="en-US" altLang="en-US" sz="1200">
                <a:solidFill>
                  <a:srgbClr val="000000"/>
                </a:solidFill>
                <a:latin typeface="Arial" panose="020B0604020202020204" pitchFamily="34" charset="0"/>
              </a:rPr>
              <a:pPr/>
              <a:t>54</a:t>
            </a:fld>
            <a:endParaRPr lang="en-US" altLang="en-US" sz="1200">
              <a:solidFill>
                <a:srgbClr val="000000"/>
              </a:solidFill>
              <a:latin typeface="Arial" panose="020B0604020202020204" pitchFamily="34" charset="0"/>
            </a:endParaRPr>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1803862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F1C5A8C2-DDB4-4F32-BACE-626DA9B39C62}" type="slidenum">
              <a:rPr lang="en-US" altLang="en-US" sz="1200">
                <a:solidFill>
                  <a:srgbClr val="000000"/>
                </a:solidFill>
                <a:latin typeface="Arial" panose="020B0604020202020204" pitchFamily="34" charset="0"/>
              </a:rPr>
              <a:pPr/>
              <a:t>55</a:t>
            </a:fld>
            <a:endParaRPr lang="en-US" altLang="en-US" sz="1200">
              <a:solidFill>
                <a:srgbClr val="000000"/>
              </a:solidFill>
              <a:latin typeface="Arial" panose="020B0604020202020204" pitchFamily="34" charset="0"/>
            </a:endParaRPr>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1884647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D6444EA5-B53E-4BFE-A8FC-B0A86BD880AB}" type="slidenum">
              <a:rPr lang="en-US" altLang="en-US" sz="1200">
                <a:solidFill>
                  <a:srgbClr val="000000"/>
                </a:solidFill>
                <a:latin typeface="Arial" panose="020B0604020202020204" pitchFamily="34" charset="0"/>
              </a:rPr>
              <a:pPr/>
              <a:t>56</a:t>
            </a:fld>
            <a:endParaRPr lang="en-US" altLang="en-US" sz="1200">
              <a:solidFill>
                <a:srgbClr val="000000"/>
              </a:solidFill>
              <a:latin typeface="Arial" panose="020B0604020202020204" pitchFamily="34" charset="0"/>
            </a:endParaRPr>
          </a:p>
        </p:txBody>
      </p:sp>
      <p:sp>
        <p:nvSpPr>
          <p:cNvPr id="45059" name="Rectangle 2"/>
          <p:cNvSpPr>
            <a:spLocks noGrp="1" noRot="1" noChangeAspect="1" noChangeArrowheads="1" noTextEdit="1"/>
          </p:cNvSpPr>
          <p:nvPr>
            <p:ph type="sldImg"/>
          </p:nvPr>
        </p:nvSpPr>
        <p:spPr>
          <a:solidFill>
            <a:srgbClr val="FFFFFF"/>
          </a:solidFill>
          <a:ln/>
        </p:spPr>
      </p:sp>
      <p:sp>
        <p:nvSpPr>
          <p:cNvPr id="45060"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89024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3</a:t>
            </a:fld>
            <a:endParaRPr lang="en-US"/>
          </a:p>
        </p:txBody>
      </p:sp>
    </p:spTree>
    <p:extLst>
      <p:ext uri="{BB962C8B-B14F-4D97-AF65-F5344CB8AC3E}">
        <p14:creationId xmlns:p14="http://schemas.microsoft.com/office/powerpoint/2010/main" val="3437424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5C0D351C-C750-43A3-8DC4-0E529CB73A77}" type="slidenum">
              <a:rPr lang="en-US" altLang="en-US" sz="1200">
                <a:solidFill>
                  <a:srgbClr val="000000"/>
                </a:solidFill>
                <a:latin typeface="Arial" panose="020B0604020202020204" pitchFamily="34" charset="0"/>
              </a:rPr>
              <a:pPr/>
              <a:t>57</a:t>
            </a:fld>
            <a:endParaRPr lang="en-US" altLang="en-US" sz="1200">
              <a:solidFill>
                <a:srgbClr val="000000"/>
              </a:solidFill>
              <a:latin typeface="Arial" panose="020B0604020202020204" pitchFamily="34" charset="0"/>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407493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7D685D85-DFD3-405C-8F8A-38D39F2AF3EB}" type="slidenum">
              <a:rPr lang="en-US" altLang="en-US" sz="1200">
                <a:solidFill>
                  <a:srgbClr val="000000"/>
                </a:solidFill>
                <a:latin typeface="Arial" panose="020B0604020202020204" pitchFamily="34" charset="0"/>
              </a:rPr>
              <a:pPr/>
              <a:t>58</a:t>
            </a:fld>
            <a:endParaRPr lang="en-US" altLang="en-US" sz="1200">
              <a:solidFill>
                <a:srgbClr val="000000"/>
              </a:solidFill>
              <a:latin typeface="Arial" panose="020B0604020202020204" pitchFamily="34" charset="0"/>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374887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488AD992-1327-40A5-B66F-1663D536586E}" type="slidenum">
              <a:rPr lang="en-US" altLang="en-US" sz="1200">
                <a:solidFill>
                  <a:srgbClr val="000000"/>
                </a:solidFill>
                <a:latin typeface="Arial" panose="020B0604020202020204" pitchFamily="34" charset="0"/>
              </a:rPr>
              <a:pPr/>
              <a:t>59</a:t>
            </a:fld>
            <a:endParaRPr lang="en-US" altLang="en-US" sz="1200">
              <a:solidFill>
                <a:srgbClr val="000000"/>
              </a:solidFill>
              <a:latin typeface="Arial" panose="020B0604020202020204" pitchFamily="34" charset="0"/>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4025683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EF2A7EE2-E81F-4FD8-B2E4-ADD37AAB376F}" type="slidenum">
              <a:rPr lang="en-US" altLang="en-US" sz="1200">
                <a:solidFill>
                  <a:srgbClr val="000000"/>
                </a:solidFill>
                <a:latin typeface="Arial" panose="020B0604020202020204" pitchFamily="34" charset="0"/>
              </a:rPr>
              <a:pPr/>
              <a:t>60</a:t>
            </a:fld>
            <a:endParaRPr lang="en-US" altLang="en-US" sz="1200">
              <a:solidFill>
                <a:srgbClr val="000000"/>
              </a:solidFill>
              <a:latin typeface="Arial" panose="020B0604020202020204" pitchFamily="34" charset="0"/>
            </a:endParaRPr>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4092132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12A94ADA-D276-450C-B699-CF73A90C24B2}" type="slidenum">
              <a:rPr lang="en-US" altLang="en-US" sz="1200">
                <a:solidFill>
                  <a:srgbClr val="000000"/>
                </a:solidFill>
                <a:latin typeface="Arial" panose="020B0604020202020204" pitchFamily="34" charset="0"/>
              </a:rPr>
              <a:pPr/>
              <a:t>61</a:t>
            </a:fld>
            <a:endParaRPr lang="en-US" altLang="en-US" sz="1200">
              <a:solidFill>
                <a:srgbClr val="000000"/>
              </a:solidFill>
              <a:latin typeface="Arial" panose="020B0604020202020204" pitchFamily="34" charset="0"/>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190916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BBBB7A5A-AC60-40B9-80FB-F4586958D530}" type="slidenum">
              <a:rPr lang="en-US" altLang="en-US" sz="1200">
                <a:solidFill>
                  <a:srgbClr val="000000"/>
                </a:solidFill>
                <a:latin typeface="Arial" panose="020B0604020202020204" pitchFamily="34" charset="0"/>
              </a:rPr>
              <a:pPr/>
              <a:t>62</a:t>
            </a:fld>
            <a:endParaRPr lang="en-US" altLang="en-US" sz="1200">
              <a:solidFill>
                <a:srgbClr val="000000"/>
              </a:solidFill>
              <a:latin typeface="Arial" panose="020B0604020202020204" pitchFamily="34" charset="0"/>
            </a:endParaRPr>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345747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66980EAB-AB74-4449-8DB2-F407176701B3}" type="slidenum">
              <a:rPr lang="en-US" altLang="en-US" sz="1200">
                <a:solidFill>
                  <a:srgbClr val="000000"/>
                </a:solidFill>
                <a:latin typeface="Arial" panose="020B0604020202020204" pitchFamily="34" charset="0"/>
              </a:rPr>
              <a:pPr/>
              <a:t>63</a:t>
            </a:fld>
            <a:endParaRPr lang="en-US" altLang="en-US" sz="1200">
              <a:solidFill>
                <a:srgbClr val="000000"/>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528071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C675C96F-7B0D-4567-9E3A-DE579DC65A47}" type="slidenum">
              <a:rPr lang="en-US" altLang="en-US" sz="1200">
                <a:solidFill>
                  <a:srgbClr val="000000"/>
                </a:solidFill>
                <a:latin typeface="Arial" panose="020B0604020202020204" pitchFamily="34" charset="0"/>
              </a:rPr>
              <a:pPr/>
              <a:t>64</a:t>
            </a:fld>
            <a:endParaRPr lang="en-US" altLang="en-US" sz="1200">
              <a:solidFill>
                <a:srgbClr val="000000"/>
              </a:solidFill>
              <a:latin typeface="Arial" panose="020B0604020202020204" pitchFamily="34" charset="0"/>
            </a:endParaRPr>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1465197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DF3DB455-7229-4886-B6B4-2ADE5502FC70}" type="slidenum">
              <a:rPr lang="en-US" altLang="en-US" sz="1200">
                <a:solidFill>
                  <a:srgbClr val="000000"/>
                </a:solidFill>
                <a:latin typeface="Arial" panose="020B0604020202020204" pitchFamily="34" charset="0"/>
              </a:rPr>
              <a:pPr/>
              <a:t>65</a:t>
            </a:fld>
            <a:endParaRPr lang="en-US" altLang="en-US" sz="1200">
              <a:solidFill>
                <a:srgbClr val="000000"/>
              </a:solidFill>
              <a:latin typeface="Arial" panose="020B0604020202020204" pitchFamily="34" charset="0"/>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36109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F2425C5F-8B65-4870-AAF9-0BCA2A437F53}" type="slidenum">
              <a:rPr lang="en-US" altLang="en-US" sz="1200">
                <a:solidFill>
                  <a:srgbClr val="000000"/>
                </a:solidFill>
                <a:latin typeface="Arial" panose="020B0604020202020204" pitchFamily="34" charset="0"/>
              </a:rPr>
              <a:pPr/>
              <a:t>66</a:t>
            </a:fld>
            <a:endParaRPr lang="en-US" altLang="en-US" sz="1200">
              <a:solidFill>
                <a:srgbClr val="000000"/>
              </a:solidFill>
              <a:latin typeface="Arial" panose="020B0604020202020204" pitchFamily="34" charset="0"/>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89164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4</a:t>
            </a:fld>
            <a:endParaRPr lang="en-US"/>
          </a:p>
        </p:txBody>
      </p:sp>
    </p:spTree>
    <p:extLst>
      <p:ext uri="{BB962C8B-B14F-4D97-AF65-F5344CB8AC3E}">
        <p14:creationId xmlns:p14="http://schemas.microsoft.com/office/powerpoint/2010/main" val="3119115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BEB148D1-8CEA-4F3A-9A88-417E0611647D}" type="slidenum">
              <a:rPr lang="en-US" altLang="en-US" sz="1200">
                <a:solidFill>
                  <a:srgbClr val="000000"/>
                </a:solidFill>
                <a:latin typeface="Arial" panose="020B0604020202020204" pitchFamily="34" charset="0"/>
              </a:rPr>
              <a:pPr/>
              <a:t>67</a:t>
            </a:fld>
            <a:endParaRPr lang="en-US" altLang="en-US" sz="1200">
              <a:solidFill>
                <a:srgbClr val="000000"/>
              </a:solidFill>
              <a:latin typeface="Arial" panose="020B0604020202020204" pitchFamily="34" charset="0"/>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2504463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63493">
              <a:defRPr sz="2400">
                <a:solidFill>
                  <a:schemeClr val="tx1"/>
                </a:solidFill>
                <a:latin typeface="Times New Roman" panose="02020603050405020304" pitchFamily="18" charset="0"/>
              </a:defRPr>
            </a:lvl1pPr>
            <a:lvl2pPr marL="768254" indent="-295238" defTabSz="963493">
              <a:defRPr sz="2400">
                <a:solidFill>
                  <a:schemeClr val="tx1"/>
                </a:solidFill>
                <a:latin typeface="Times New Roman" panose="02020603050405020304" pitchFamily="18" charset="0"/>
              </a:defRPr>
            </a:lvl2pPr>
            <a:lvl3pPr marL="1184128" indent="-236508" defTabSz="963493">
              <a:defRPr sz="2400">
                <a:solidFill>
                  <a:schemeClr val="tx1"/>
                </a:solidFill>
                <a:latin typeface="Times New Roman" panose="02020603050405020304" pitchFamily="18" charset="0"/>
              </a:defRPr>
            </a:lvl3pPr>
            <a:lvl4pPr marL="1658732" indent="-236508" defTabSz="963493">
              <a:defRPr sz="2400">
                <a:solidFill>
                  <a:schemeClr val="tx1"/>
                </a:solidFill>
                <a:latin typeface="Times New Roman" panose="02020603050405020304" pitchFamily="18" charset="0"/>
              </a:defRPr>
            </a:lvl4pPr>
            <a:lvl5pPr marL="2131748" indent="-236508" defTabSz="963493">
              <a:defRPr sz="2400">
                <a:solidFill>
                  <a:schemeClr val="tx1"/>
                </a:solidFill>
                <a:latin typeface="Times New Roman" panose="02020603050405020304" pitchFamily="18" charset="0"/>
              </a:defRPr>
            </a:lvl5pPr>
            <a:lvl6pPr marL="2588891" indent="-236508" defTabSz="963493" eaLnBrk="0" fontAlgn="base" hangingPunct="0">
              <a:spcBef>
                <a:spcPct val="0"/>
              </a:spcBef>
              <a:spcAft>
                <a:spcPct val="0"/>
              </a:spcAft>
              <a:defRPr sz="2400">
                <a:solidFill>
                  <a:schemeClr val="tx1"/>
                </a:solidFill>
                <a:latin typeface="Times New Roman" panose="02020603050405020304" pitchFamily="18" charset="0"/>
              </a:defRPr>
            </a:lvl6pPr>
            <a:lvl7pPr marL="3046035" indent="-236508" defTabSz="963493" eaLnBrk="0" fontAlgn="base" hangingPunct="0">
              <a:spcBef>
                <a:spcPct val="0"/>
              </a:spcBef>
              <a:spcAft>
                <a:spcPct val="0"/>
              </a:spcAft>
              <a:defRPr sz="2400">
                <a:solidFill>
                  <a:schemeClr val="tx1"/>
                </a:solidFill>
                <a:latin typeface="Times New Roman" panose="02020603050405020304" pitchFamily="18" charset="0"/>
              </a:defRPr>
            </a:lvl7pPr>
            <a:lvl8pPr marL="3503178" indent="-236508" defTabSz="963493" eaLnBrk="0" fontAlgn="base" hangingPunct="0">
              <a:spcBef>
                <a:spcPct val="0"/>
              </a:spcBef>
              <a:spcAft>
                <a:spcPct val="0"/>
              </a:spcAft>
              <a:defRPr sz="2400">
                <a:solidFill>
                  <a:schemeClr val="tx1"/>
                </a:solidFill>
                <a:latin typeface="Times New Roman" panose="02020603050405020304" pitchFamily="18" charset="0"/>
              </a:defRPr>
            </a:lvl8pPr>
            <a:lvl9pPr marL="3960321" indent="-236508" defTabSz="963493" eaLnBrk="0" fontAlgn="base" hangingPunct="0">
              <a:spcBef>
                <a:spcPct val="0"/>
              </a:spcBef>
              <a:spcAft>
                <a:spcPct val="0"/>
              </a:spcAft>
              <a:defRPr sz="2400">
                <a:solidFill>
                  <a:schemeClr val="tx1"/>
                </a:solidFill>
                <a:latin typeface="Times New Roman" panose="02020603050405020304" pitchFamily="18" charset="0"/>
              </a:defRPr>
            </a:lvl9pPr>
          </a:lstStyle>
          <a:p>
            <a:fld id="{76B9BEF4-51FE-48A7-B743-9BC0EE0D48DD}" type="slidenum">
              <a:rPr lang="en-US" altLang="en-US" sz="1200">
                <a:solidFill>
                  <a:srgbClr val="000000"/>
                </a:solidFill>
                <a:latin typeface="Arial" panose="020B0604020202020204" pitchFamily="34" charset="0"/>
              </a:rPr>
              <a:pPr/>
              <a:t>68</a:t>
            </a:fld>
            <a:endParaRPr lang="en-US" altLang="en-US" sz="1200">
              <a:solidFill>
                <a:srgbClr val="000000"/>
              </a:solidFill>
              <a:latin typeface="Arial" panose="020B0604020202020204" pitchFamily="34" charset="0"/>
            </a:endParaRPr>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731839" y="4560889"/>
            <a:ext cx="5851525" cy="4319587"/>
          </a:xfrm>
          <a:solidFill>
            <a:srgbClr val="FFFFFF"/>
          </a:solidFill>
          <a:ln>
            <a:solidFill>
              <a:srgbClr val="000000"/>
            </a:solidFill>
            <a:miter lim="800000"/>
            <a:headEnd/>
            <a:tailEnd/>
          </a:ln>
        </p:spPr>
        <p:txBody>
          <a:bodyPr/>
          <a:lstStyle/>
          <a:p>
            <a:pPr eaLnBrk="1" hangingPunct="1"/>
            <a:endParaRPr lang="en-US" altLang="en-US" smtClean="0"/>
          </a:p>
        </p:txBody>
      </p:sp>
    </p:spTree>
    <p:extLst>
      <p:ext uri="{BB962C8B-B14F-4D97-AF65-F5344CB8AC3E}">
        <p14:creationId xmlns:p14="http://schemas.microsoft.com/office/powerpoint/2010/main" val="1102543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1622417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2977050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3022648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3597266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3928082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1765436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2421723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308168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5</a:t>
            </a:fld>
            <a:endParaRPr lang="en-US"/>
          </a:p>
        </p:txBody>
      </p:sp>
    </p:spTree>
    <p:extLst>
      <p:ext uri="{BB962C8B-B14F-4D97-AF65-F5344CB8AC3E}">
        <p14:creationId xmlns:p14="http://schemas.microsoft.com/office/powerpoint/2010/main" val="2626202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687052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8437595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2797201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2616978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391999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261619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716064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9303202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3731617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34347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6</a:t>
            </a:fld>
            <a:endParaRPr lang="en-US"/>
          </a:p>
        </p:txBody>
      </p:sp>
    </p:spTree>
    <p:extLst>
      <p:ext uri="{BB962C8B-B14F-4D97-AF65-F5344CB8AC3E}">
        <p14:creationId xmlns:p14="http://schemas.microsoft.com/office/powerpoint/2010/main" val="1928042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24477636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28450020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231085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F3F358-5571-48D7-8E0E-23DB692ACE7C}"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286217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7</a:t>
            </a:fld>
            <a:endParaRPr lang="en-US"/>
          </a:p>
        </p:txBody>
      </p:sp>
    </p:spTree>
    <p:extLst>
      <p:ext uri="{BB962C8B-B14F-4D97-AF65-F5344CB8AC3E}">
        <p14:creationId xmlns:p14="http://schemas.microsoft.com/office/powerpoint/2010/main" val="409718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8</a:t>
            </a:fld>
            <a:endParaRPr lang="en-US"/>
          </a:p>
        </p:txBody>
      </p:sp>
    </p:spTree>
    <p:extLst>
      <p:ext uri="{BB962C8B-B14F-4D97-AF65-F5344CB8AC3E}">
        <p14:creationId xmlns:p14="http://schemas.microsoft.com/office/powerpoint/2010/main" val="2146479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CB064-4C49-460A-8A13-BE9BA1B251E4}" type="slidenum">
              <a:rPr lang="en-US" smtClean="0"/>
              <a:t>9</a:t>
            </a:fld>
            <a:endParaRPr lang="en-US"/>
          </a:p>
        </p:txBody>
      </p:sp>
    </p:spTree>
    <p:extLst>
      <p:ext uri="{BB962C8B-B14F-4D97-AF65-F5344CB8AC3E}">
        <p14:creationId xmlns:p14="http://schemas.microsoft.com/office/powerpoint/2010/main" val="17158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5" name="Footer Placeholder 21"/>
          <p:cNvSpPr>
            <a:spLocks noGrp="1"/>
          </p:cNvSpPr>
          <p:nvPr>
            <p:ph type="ftr" sz="quarter" idx="11"/>
          </p:nvPr>
        </p:nvSpPr>
        <p:spPr/>
        <p:txBody>
          <a:bodyPr/>
          <a:lstStyle>
            <a:lvl1pPr>
              <a:defRPr/>
            </a:lvl1pPr>
          </a:lstStyle>
          <a:p>
            <a:endParaRPr lang="en-US" dirty="0"/>
          </a:p>
        </p:txBody>
      </p:sp>
      <p:sp>
        <p:nvSpPr>
          <p:cNvPr id="6"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07863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5" name="Footer Placeholder 21"/>
          <p:cNvSpPr>
            <a:spLocks noGrp="1"/>
          </p:cNvSpPr>
          <p:nvPr>
            <p:ph type="ftr" sz="quarter" idx="11"/>
          </p:nvPr>
        </p:nvSpPr>
        <p:spPr/>
        <p:txBody>
          <a:bodyPr/>
          <a:lstStyle>
            <a:lvl1pPr>
              <a:defRPr/>
            </a:lvl1pPr>
          </a:lstStyle>
          <a:p>
            <a:endParaRPr lang="en-US" dirty="0"/>
          </a:p>
        </p:txBody>
      </p:sp>
      <p:sp>
        <p:nvSpPr>
          <p:cNvPr id="6"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2238734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9420" y="408993"/>
            <a:ext cx="4800937" cy="1828800"/>
          </a:xfrm>
        </p:spPr>
        <p:txBody>
          <a:bodyPr anchor="b">
            <a:noAutofit/>
          </a:bodyPr>
          <a:lstStyle>
            <a:lvl1pPr>
              <a:defRPr sz="4400"/>
            </a:lvl1pPr>
          </a:lstStyle>
          <a:p>
            <a:r>
              <a:rPr lang="en-US"/>
              <a:t>Click to edit Master title style</a:t>
            </a:r>
          </a:p>
        </p:txBody>
      </p:sp>
      <p:sp>
        <p:nvSpPr>
          <p:cNvPr id="3" name="Content Placeholder 2"/>
          <p:cNvSpPr>
            <a:spLocks noGrp="1"/>
          </p:cNvSpPr>
          <p:nvPr>
            <p:ph idx="1"/>
          </p:nvPr>
        </p:nvSpPr>
        <p:spPr>
          <a:xfrm>
            <a:off x="606491" y="381000"/>
            <a:ext cx="5489510" cy="5791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59420" y="2237793"/>
            <a:ext cx="4800937"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srgbClr val="000000">
                  <a:lumMod val="65000"/>
                  <a:lumOff val="35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66572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79392441"/>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46951705"/>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0908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592247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48187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783345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814952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049541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6573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04850"/>
            <a:ext cx="2743200" cy="5619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704850"/>
            <a:ext cx="8026400" cy="5619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5" name="Footer Placeholder 21"/>
          <p:cNvSpPr>
            <a:spLocks noGrp="1"/>
          </p:cNvSpPr>
          <p:nvPr>
            <p:ph type="ftr" sz="quarter" idx="11"/>
          </p:nvPr>
        </p:nvSpPr>
        <p:spPr/>
        <p:txBody>
          <a:bodyPr/>
          <a:lstStyle>
            <a:lvl1pPr>
              <a:defRPr/>
            </a:lvl1pPr>
          </a:lstStyle>
          <a:p>
            <a:endParaRPr lang="en-US" dirty="0"/>
          </a:p>
        </p:txBody>
      </p:sp>
      <p:sp>
        <p:nvSpPr>
          <p:cNvPr id="6"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057992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68475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9791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388553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61513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97074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23063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15299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87669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8175575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440731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35164"/>
            <a:ext cx="10972800" cy="4389437"/>
          </a:xfrm>
        </p:spPr>
        <p:txBody>
          <a:bodyPr/>
          <a:lstStyle/>
          <a:p>
            <a:pPr lvl="0"/>
            <a:r>
              <a:rPr lang="en-US" noProof="0" smtClean="0"/>
              <a:t>Click icon to add table</a:t>
            </a:r>
            <a:endParaRPr lang="en-US" noProof="0"/>
          </a:p>
        </p:txBody>
      </p:sp>
      <p:sp>
        <p:nvSpPr>
          <p:cNvPr id="4" name="Date Placeholder 9"/>
          <p:cNvSpPr>
            <a:spLocks noGrp="1"/>
          </p:cNvSpPr>
          <p:nvPr>
            <p:ph type="dt" sz="half" idx="10"/>
          </p:nvPr>
        </p:nvSpPr>
        <p:spPr/>
        <p:txBody>
          <a:bodyPr/>
          <a:lstStyle>
            <a:lvl1pPr>
              <a:defRPr/>
            </a:lvl1pPr>
          </a:lstStyle>
          <a:p>
            <a:fld id="{48A87A34-81AB-432B-8DAE-1953F412C126}" type="datetimeFigureOut">
              <a:rPr lang="en-US" smtClean="0"/>
              <a:pPr/>
              <a:t>1/4/2018</a:t>
            </a:fld>
            <a:endParaRPr lang="en-US" dirty="0"/>
          </a:p>
        </p:txBody>
      </p:sp>
      <p:sp>
        <p:nvSpPr>
          <p:cNvPr id="5" name="Footer Placeholder 21"/>
          <p:cNvSpPr>
            <a:spLocks noGrp="1"/>
          </p:cNvSpPr>
          <p:nvPr>
            <p:ph type="ftr" sz="quarter" idx="11"/>
          </p:nvPr>
        </p:nvSpPr>
        <p:spPr/>
        <p:txBody>
          <a:bodyPr/>
          <a:lstStyle>
            <a:lvl1pPr>
              <a:defRPr/>
            </a:lvl1pPr>
          </a:lstStyle>
          <a:p>
            <a:endParaRPr lang="en-US" dirty="0"/>
          </a:p>
        </p:txBody>
      </p:sp>
      <p:sp>
        <p:nvSpPr>
          <p:cNvPr id="6" name="Slide Number Placeholder 17"/>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6614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Date Placeholder 3"/>
          <p:cNvSpPr>
            <a:spLocks noGrp="1"/>
          </p:cNvSpPr>
          <p:nvPr>
            <p:ph type="dt" sz="half" idx="10"/>
          </p:nvPr>
        </p:nvSpPr>
        <p:spPr/>
        <p:txBody>
          <a:bodyPr/>
          <a:lstStyle>
            <a:lvl1pPr>
              <a:defRPr/>
            </a:lvl1pPr>
          </a:lstStyle>
          <a:p>
            <a:fld id="{48A87A34-81AB-432B-8DAE-1953F412C126}" type="datetimeFigureOut">
              <a:rPr lang="en-US" smtClean="0"/>
              <a:pPr/>
              <a:t>1/4/2018</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63589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6505988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0441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35047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83110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49350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3587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5" name="Footer Placeholder 21"/>
          <p:cNvSpPr>
            <a:spLocks noGrp="1"/>
          </p:cNvSpPr>
          <p:nvPr>
            <p:ph type="ftr" sz="quarter" idx="11"/>
          </p:nvPr>
        </p:nvSpPr>
        <p:spPr/>
        <p:txBody>
          <a:bodyPr/>
          <a:lstStyle>
            <a:lvl1pPr>
              <a:defRPr/>
            </a:lvl1pPr>
          </a:lstStyle>
          <a:p>
            <a:endParaRPr lang="en-US" dirty="0"/>
          </a:p>
        </p:txBody>
      </p:sp>
      <p:sp>
        <p:nvSpPr>
          <p:cNvPr id="6"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19833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391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05719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75014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71136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53960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80745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86962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7597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9042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7514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5" name="Footer Placeholder 21"/>
          <p:cNvSpPr>
            <a:spLocks noGrp="1"/>
          </p:cNvSpPr>
          <p:nvPr>
            <p:ph type="ftr" sz="quarter" idx="11"/>
          </p:nvPr>
        </p:nvSpPr>
        <p:spPr/>
        <p:txBody>
          <a:bodyPr/>
          <a:lstStyle>
            <a:lvl1pPr>
              <a:defRPr/>
            </a:lvl1pPr>
          </a:lstStyle>
          <a:p>
            <a:endParaRPr lang="en-US" dirty="0"/>
          </a:p>
        </p:txBody>
      </p:sp>
      <p:sp>
        <p:nvSpPr>
          <p:cNvPr id="6"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171875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99623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63792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10286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46569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57900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37452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52307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7505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3634833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ctrTitle" sz="quarter"/>
          </p:nvPr>
        </p:nvSpPr>
        <p:spPr>
          <a:xfrm>
            <a:off x="4775201" y="685800"/>
            <a:ext cx="7414684" cy="3352800"/>
          </a:xfrm>
        </p:spPr>
        <p:txBody>
          <a:bodyPr/>
          <a:lstStyle>
            <a:lvl1pPr>
              <a:defRPr>
                <a:solidFill>
                  <a:schemeClr val="bg2"/>
                </a:solidFill>
                <a:effectLst>
                  <a:outerShdw blurRad="38100" dist="38100" dir="2700000" algn="tl">
                    <a:srgbClr val="000000"/>
                  </a:outerShdw>
                </a:effectLst>
              </a:defRPr>
            </a:lvl1pPr>
          </a:lstStyle>
          <a:p>
            <a:pPr lvl="0"/>
            <a:r>
              <a:rPr lang="en-US" altLang="en-US" noProof="0" smtClean="0"/>
              <a:t>Click to edit Master title style</a:t>
            </a:r>
          </a:p>
        </p:txBody>
      </p:sp>
      <p:sp>
        <p:nvSpPr>
          <p:cNvPr id="100355" name="Rectangle 3"/>
          <p:cNvSpPr>
            <a:spLocks noGrp="1" noChangeArrowheads="1"/>
          </p:cNvSpPr>
          <p:nvPr>
            <p:ph type="subTitle" sz="quarter" idx="1"/>
          </p:nvPr>
        </p:nvSpPr>
        <p:spPr>
          <a:xfrm>
            <a:off x="6908801" y="4038600"/>
            <a:ext cx="5281084"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0" indent="0" algn="ctr">
              <a:buFont typeface="Wingdings" panose="05000000000000000000" pitchFamily="2" charset="2"/>
              <a:buNone/>
              <a:defRPr>
                <a:solidFill>
                  <a:schemeClr val="bg2"/>
                </a:solidFill>
              </a:defRPr>
            </a:lvl1pPr>
          </a:lstStyle>
          <a:p>
            <a:pPr lvl="0"/>
            <a:r>
              <a:rPr lang="en-US" altLang="en-US" noProof="0" smtClean="0"/>
              <a:t>Click to edit Master subtitle style</a:t>
            </a:r>
          </a:p>
        </p:txBody>
      </p:sp>
      <p:sp>
        <p:nvSpPr>
          <p:cNvPr id="4" name="Rectangle 4"/>
          <p:cNvSpPr>
            <a:spLocks noGrp="1" noChangeArrowheads="1"/>
          </p:cNvSpPr>
          <p:nvPr>
            <p:ph type="dt" sz="quarter" idx="10"/>
          </p:nvPr>
        </p:nvSpPr>
        <p:spPr>
          <a:xfrm>
            <a:off x="914400" y="6248400"/>
            <a:ext cx="2540000" cy="457200"/>
          </a:xfrm>
        </p:spPr>
        <p:txBody>
          <a:bodyPr/>
          <a:lstStyle>
            <a:lvl1pPr>
              <a:defRPr>
                <a:solidFill>
                  <a:srgbClr val="EAEAEA"/>
                </a:solidFill>
              </a:defRPr>
            </a:lvl1pPr>
          </a:lstStyle>
          <a:p>
            <a:pPr>
              <a:defRPr/>
            </a:pPr>
            <a:endParaRPr lang="en-US" altLang="en-US"/>
          </a:p>
        </p:txBody>
      </p:sp>
      <p:sp>
        <p:nvSpPr>
          <p:cNvPr id="5" name="Rectangle 5"/>
          <p:cNvSpPr>
            <a:spLocks noGrp="1" noChangeArrowheads="1"/>
          </p:cNvSpPr>
          <p:nvPr>
            <p:ph type="ftr" sz="quarter" idx="11"/>
          </p:nvPr>
        </p:nvSpPr>
        <p:spPr>
          <a:xfrm>
            <a:off x="4165600" y="6248400"/>
            <a:ext cx="3860800" cy="457200"/>
          </a:xfrm>
        </p:spPr>
        <p:txBody>
          <a:bodyPr/>
          <a:lstStyle>
            <a:lvl1pPr>
              <a:defRPr>
                <a:solidFill>
                  <a:srgbClr val="EAEAEA"/>
                </a:solidFill>
              </a:defRPr>
            </a:lvl1pPr>
          </a:lstStyle>
          <a:p>
            <a:pPr>
              <a:defRPr/>
            </a:pPr>
            <a:endParaRPr lang="en-US" altLang="en-US"/>
          </a:p>
        </p:txBody>
      </p:sp>
      <p:sp>
        <p:nvSpPr>
          <p:cNvPr id="6" name="Rectangle 6"/>
          <p:cNvSpPr>
            <a:spLocks noGrp="1" noChangeArrowheads="1"/>
          </p:cNvSpPr>
          <p:nvPr>
            <p:ph type="sldNum" sz="quarter" idx="12"/>
          </p:nvPr>
        </p:nvSpPr>
        <p:spPr>
          <a:xfrm>
            <a:off x="8737600" y="6248400"/>
            <a:ext cx="2540000" cy="457200"/>
          </a:xfrm>
        </p:spPr>
        <p:txBody>
          <a:bodyPr/>
          <a:lstStyle>
            <a:lvl1pPr>
              <a:defRPr>
                <a:solidFill>
                  <a:srgbClr val="EAEAEA"/>
                </a:solidFill>
              </a:defRPr>
            </a:lvl1pPr>
          </a:lstStyle>
          <a:p>
            <a:pPr>
              <a:defRPr/>
            </a:pPr>
            <a:fld id="{7F21E192-E9CA-47D6-B6A4-AC7CE1E604E1}" type="slidenum">
              <a:rPr lang="en-US" altLang="en-US"/>
              <a:pPr>
                <a:defRPr/>
              </a:pPr>
              <a:t>‹#›</a:t>
            </a:fld>
            <a:endParaRPr lang="en-US" altLang="en-US" dirty="0"/>
          </a:p>
        </p:txBody>
      </p:sp>
    </p:spTree>
    <p:extLst>
      <p:ext uri="{BB962C8B-B14F-4D97-AF65-F5344CB8AC3E}">
        <p14:creationId xmlns:p14="http://schemas.microsoft.com/office/powerpoint/2010/main" val="337169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35164"/>
            <a:ext cx="53848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35164"/>
            <a:ext cx="53848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6" name="Footer Placeholder 21"/>
          <p:cNvSpPr>
            <a:spLocks noGrp="1"/>
          </p:cNvSpPr>
          <p:nvPr>
            <p:ph type="ftr" sz="quarter" idx="11"/>
          </p:nvPr>
        </p:nvSpPr>
        <p:spPr/>
        <p:txBody>
          <a:bodyPr/>
          <a:lstStyle>
            <a:lvl1pPr>
              <a:defRPr/>
            </a:lvl1pPr>
          </a:lstStyle>
          <a:p>
            <a:endParaRPr lang="en-US" dirty="0"/>
          </a:p>
        </p:txBody>
      </p:sp>
      <p:sp>
        <p:nvSpPr>
          <p:cNvPr id="7"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60780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71187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26278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04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9856D66-326F-43BD-B3C0-D2E01BEF63B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84697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086088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092641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28343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7448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0622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90579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24583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8" name="Footer Placeholder 21"/>
          <p:cNvSpPr>
            <a:spLocks noGrp="1"/>
          </p:cNvSpPr>
          <p:nvPr>
            <p:ph type="ftr" sz="quarter" idx="11"/>
          </p:nvPr>
        </p:nvSpPr>
        <p:spPr/>
        <p:txBody>
          <a:bodyPr/>
          <a:lstStyle>
            <a:lvl1pPr>
              <a:defRPr/>
            </a:lvl1pPr>
          </a:lstStyle>
          <a:p>
            <a:endParaRPr lang="en-US" dirty="0"/>
          </a:p>
        </p:txBody>
      </p:sp>
      <p:sp>
        <p:nvSpPr>
          <p:cNvPr id="9"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250939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510575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04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9856D66-326F-43BD-B3C0-D2E01BEF63B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35787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755793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047545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04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9856D66-326F-43BD-B3C0-D2E01BEF63B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1330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21361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11013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67928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04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9856D66-326F-43BD-B3C0-D2E01BEF63B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241797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21192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4" name="Footer Placeholder 21"/>
          <p:cNvSpPr>
            <a:spLocks noGrp="1"/>
          </p:cNvSpPr>
          <p:nvPr>
            <p:ph type="ftr" sz="quarter" idx="11"/>
          </p:nvPr>
        </p:nvSpPr>
        <p:spPr/>
        <p:txBody>
          <a:bodyPr/>
          <a:lstStyle>
            <a:lvl1pPr>
              <a:defRPr/>
            </a:lvl1pPr>
          </a:lstStyle>
          <a:p>
            <a:endParaRPr lang="en-US" dirty="0"/>
          </a:p>
        </p:txBody>
      </p:sp>
      <p:sp>
        <p:nvSpPr>
          <p:cNvPr id="5"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389232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04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9856D66-326F-43BD-B3C0-D2E01BEF63B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990993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286853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09186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288430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740557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054408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61752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0388403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63797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4533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3" name="Footer Placeholder 21"/>
          <p:cNvSpPr>
            <a:spLocks noGrp="1"/>
          </p:cNvSpPr>
          <p:nvPr>
            <p:ph type="ftr" sz="quarter" idx="11"/>
          </p:nvPr>
        </p:nvSpPr>
        <p:spPr/>
        <p:txBody>
          <a:bodyPr/>
          <a:lstStyle>
            <a:lvl1pPr>
              <a:defRPr/>
            </a:lvl1pPr>
          </a:lstStyle>
          <a:p>
            <a:endParaRPr lang="en-US" dirty="0"/>
          </a:p>
        </p:txBody>
      </p:sp>
      <p:sp>
        <p:nvSpPr>
          <p:cNvPr id="4"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82243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28745EC7-8B5B-41B0-B201-6DE7B65EBA6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45227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04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9856D66-326F-43BD-B3C0-D2E01BEF63B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138477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0970801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694C62-1C9A-4F2A-AB56-BA748F20E3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44463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3D91EBD-50C5-44E5-9D6A-CC0B79EDD5F0}"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9350304"/>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1EDFF-8C61-4DDA-B0EA-2C23F492A56C}"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47534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1EDFF-8C61-4DDA-B0EA-2C23F492A56C}"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79912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1EDFF-8C61-4DDA-B0EA-2C23F492A56C}"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8226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1EDFF-8C61-4DDA-B0EA-2C23F492A56C}"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543507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1EDFF-8C61-4DDA-B0EA-2C23F492A56C}"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1840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6" name="Footer Placeholder 21"/>
          <p:cNvSpPr>
            <a:spLocks noGrp="1"/>
          </p:cNvSpPr>
          <p:nvPr>
            <p:ph type="ftr" sz="quarter" idx="11"/>
          </p:nvPr>
        </p:nvSpPr>
        <p:spPr/>
        <p:txBody>
          <a:bodyPr/>
          <a:lstStyle>
            <a:lvl1pPr>
              <a:defRPr/>
            </a:lvl1pPr>
          </a:lstStyle>
          <a:p>
            <a:endParaRPr lang="en-US" dirty="0"/>
          </a:p>
        </p:txBody>
      </p:sp>
      <p:sp>
        <p:nvSpPr>
          <p:cNvPr id="7"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648617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1EDFF-8C61-4DDA-B0EA-2C23F492A56C}"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6861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91EDFF-8C61-4DDA-B0EA-2C23F492A56C}"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8532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3D91EBD-50C5-44E5-9D6A-CC0B79EDD5F0}"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5201981"/>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96666500"/>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017517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3972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69911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2937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10925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625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fld id="{48A87A34-81AB-432B-8DAE-1953F412C126}" type="datetimeFigureOut">
              <a:rPr lang="en-US" smtClean="0"/>
              <a:t>1/4/2018</a:t>
            </a:fld>
            <a:endParaRPr lang="en-US" dirty="0"/>
          </a:p>
        </p:txBody>
      </p:sp>
      <p:sp>
        <p:nvSpPr>
          <p:cNvPr id="6" name="Footer Placeholder 21"/>
          <p:cNvSpPr>
            <a:spLocks noGrp="1"/>
          </p:cNvSpPr>
          <p:nvPr>
            <p:ph type="ftr" sz="quarter" idx="11"/>
          </p:nvPr>
        </p:nvSpPr>
        <p:spPr/>
        <p:txBody>
          <a:bodyPr/>
          <a:lstStyle>
            <a:lvl1pPr>
              <a:defRPr/>
            </a:lvl1pPr>
          </a:lstStyle>
          <a:p>
            <a:endParaRPr lang="en-US" dirty="0"/>
          </a:p>
        </p:txBody>
      </p:sp>
      <p:sp>
        <p:nvSpPr>
          <p:cNvPr id="7" name="Slide Number Placeholder 17"/>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23194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9740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47510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095980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1524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6930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73053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40539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60388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678881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53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00.xml.rels><?xml version="1.0" encoding="UTF-8" standalone="yes"?>
<Relationships xmlns="http://schemas.openxmlformats.org/package/2006/relationships"><Relationship Id="rId2" Type="http://schemas.openxmlformats.org/officeDocument/2006/relationships/theme" Target="../theme/theme100.xml"/><Relationship Id="rId1" Type="http://schemas.openxmlformats.org/officeDocument/2006/relationships/slideLayout" Target="../slideLayouts/slideLayout112.xml"/></Relationships>
</file>

<file path=ppt/slideMasters/_rels/slideMaster101.xml.rels><?xml version="1.0" encoding="UTF-8" standalone="yes"?>
<Relationships xmlns="http://schemas.openxmlformats.org/package/2006/relationships"><Relationship Id="rId2" Type="http://schemas.openxmlformats.org/officeDocument/2006/relationships/theme" Target="../theme/theme101.xml"/><Relationship Id="rId1" Type="http://schemas.openxmlformats.org/officeDocument/2006/relationships/slideLayout" Target="../slideLayouts/slideLayout113.xml"/></Relationships>
</file>

<file path=ppt/slideMasters/_rels/slideMaster102.xml.rels><?xml version="1.0" encoding="UTF-8" standalone="yes"?>
<Relationships xmlns="http://schemas.openxmlformats.org/package/2006/relationships"><Relationship Id="rId2" Type="http://schemas.openxmlformats.org/officeDocument/2006/relationships/theme" Target="../theme/theme102.xml"/><Relationship Id="rId1" Type="http://schemas.openxmlformats.org/officeDocument/2006/relationships/slideLayout" Target="../slideLayouts/slideLayout114.xml"/></Relationships>
</file>

<file path=ppt/slideMasters/_rels/slideMaster103.xml.rels><?xml version="1.0" encoding="UTF-8" standalone="yes"?>
<Relationships xmlns="http://schemas.openxmlformats.org/package/2006/relationships"><Relationship Id="rId2" Type="http://schemas.openxmlformats.org/officeDocument/2006/relationships/theme" Target="../theme/theme103.xml"/><Relationship Id="rId1" Type="http://schemas.openxmlformats.org/officeDocument/2006/relationships/slideLayout" Target="../slideLayouts/slideLayout115.xml"/></Relationships>
</file>

<file path=ppt/slideMasters/_rels/slideMaster104.xml.rels><?xml version="1.0" encoding="UTF-8" standalone="yes"?>
<Relationships xmlns="http://schemas.openxmlformats.org/package/2006/relationships"><Relationship Id="rId2" Type="http://schemas.openxmlformats.org/officeDocument/2006/relationships/theme" Target="../theme/theme104.xml"/><Relationship Id="rId1" Type="http://schemas.openxmlformats.org/officeDocument/2006/relationships/slideLayout" Target="../slideLayouts/slideLayout116.xml"/></Relationships>
</file>

<file path=ppt/slideMasters/_rels/slideMaster105.xml.rels><?xml version="1.0" encoding="UTF-8" standalone="yes"?>
<Relationships xmlns="http://schemas.openxmlformats.org/package/2006/relationships"><Relationship Id="rId2" Type="http://schemas.openxmlformats.org/officeDocument/2006/relationships/theme" Target="../theme/theme105.xml"/><Relationship Id="rId1" Type="http://schemas.openxmlformats.org/officeDocument/2006/relationships/slideLayout" Target="../slideLayouts/slideLayout117.xml"/></Relationships>
</file>

<file path=ppt/slideMasters/_rels/slideMaster106.xml.rels><?xml version="1.0" encoding="UTF-8" standalone="yes"?>
<Relationships xmlns="http://schemas.openxmlformats.org/package/2006/relationships"><Relationship Id="rId2" Type="http://schemas.openxmlformats.org/officeDocument/2006/relationships/theme" Target="../theme/theme106.xml"/><Relationship Id="rId1" Type="http://schemas.openxmlformats.org/officeDocument/2006/relationships/slideLayout" Target="../slideLayouts/slideLayout118.xml"/></Relationships>
</file>

<file path=ppt/slideMasters/_rels/slideMaster107.xml.rels><?xml version="1.0" encoding="UTF-8" standalone="yes"?>
<Relationships xmlns="http://schemas.openxmlformats.org/package/2006/relationships"><Relationship Id="rId2" Type="http://schemas.openxmlformats.org/officeDocument/2006/relationships/theme" Target="../theme/theme107.xml"/><Relationship Id="rId1"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0.xml"/><Relationship Id="rId1" Type="http://schemas.openxmlformats.org/officeDocument/2006/relationships/slideLayout" Target="../slideLayouts/slideLayout4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1.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2.xml"/><Relationship Id="rId1" Type="http://schemas.openxmlformats.org/officeDocument/2006/relationships/slideLayout" Target="../slideLayouts/slideLayout4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9.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0.xml"/><Relationship Id="rId1" Type="http://schemas.openxmlformats.org/officeDocument/2006/relationships/slideLayout" Target="../slideLayouts/slideLayout52.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1.xml"/><Relationship Id="rId1" Type="http://schemas.openxmlformats.org/officeDocument/2006/relationships/slideLayout" Target="../slideLayouts/slideLayout53.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2.xml"/><Relationship Id="rId1" Type="http://schemas.openxmlformats.org/officeDocument/2006/relationships/slideLayout" Target="../slideLayouts/slideLayout54.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3.xml"/><Relationship Id="rId1" Type="http://schemas.openxmlformats.org/officeDocument/2006/relationships/slideLayout" Target="../slideLayouts/slideLayout55.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4.xml"/><Relationship Id="rId1" Type="http://schemas.openxmlformats.org/officeDocument/2006/relationships/slideLayout" Target="../slideLayouts/slideLayout56.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5.xml"/><Relationship Id="rId1" Type="http://schemas.openxmlformats.org/officeDocument/2006/relationships/slideLayout" Target="../slideLayouts/slideLayout57.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6.xml"/><Relationship Id="rId1" Type="http://schemas.openxmlformats.org/officeDocument/2006/relationships/slideLayout" Target="../slideLayouts/slideLayout58.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7.xml"/><Relationship Id="rId1" Type="http://schemas.openxmlformats.org/officeDocument/2006/relationships/slideLayout" Target="../slideLayouts/slideLayout59.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8.xml"/><Relationship Id="rId1" Type="http://schemas.openxmlformats.org/officeDocument/2006/relationships/slideLayout" Target="../slideLayouts/slideLayout60.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9.xml"/><Relationship Id="rId1"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0.xml"/><Relationship Id="rId1" Type="http://schemas.openxmlformats.org/officeDocument/2006/relationships/slideLayout" Target="../slideLayouts/slideLayout62.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1.xml"/><Relationship Id="rId1" Type="http://schemas.openxmlformats.org/officeDocument/2006/relationships/slideLayout" Target="../slideLayouts/slideLayout63.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2.xml"/><Relationship Id="rId1" Type="http://schemas.openxmlformats.org/officeDocument/2006/relationships/slideLayout" Target="../slideLayouts/slideLayout64.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3.xml"/><Relationship Id="rId1" Type="http://schemas.openxmlformats.org/officeDocument/2006/relationships/slideLayout" Target="../slideLayouts/slideLayout65.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4.xml"/><Relationship Id="rId1" Type="http://schemas.openxmlformats.org/officeDocument/2006/relationships/slideLayout" Target="../slideLayouts/slideLayout66.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5.xml"/><Relationship Id="rId1" Type="http://schemas.openxmlformats.org/officeDocument/2006/relationships/slideLayout" Target="../slideLayouts/slideLayout67.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6.xml"/><Relationship Id="rId1" Type="http://schemas.openxmlformats.org/officeDocument/2006/relationships/slideLayout" Target="../slideLayouts/slideLayout68.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7.xml"/><Relationship Id="rId1" Type="http://schemas.openxmlformats.org/officeDocument/2006/relationships/slideLayout" Target="../slideLayouts/slideLayout69.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8.xml"/><Relationship Id="rId1" Type="http://schemas.openxmlformats.org/officeDocument/2006/relationships/slideLayout" Target="../slideLayouts/slideLayout70.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9.xml"/><Relationship Id="rId1"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0.xml"/><Relationship Id="rId1" Type="http://schemas.openxmlformats.org/officeDocument/2006/relationships/slideLayout" Target="../slideLayouts/slideLayout72.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1.xml"/><Relationship Id="rId1" Type="http://schemas.openxmlformats.org/officeDocument/2006/relationships/slideLayout" Target="../slideLayouts/slideLayout73.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74.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75.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76.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7.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78.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79.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80.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82.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83.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84.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85.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86.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87.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88.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89.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90.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92.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93.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94.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95.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96.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97.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98.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99.xml"/></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8.xml"/><Relationship Id="rId1" Type="http://schemas.openxmlformats.org/officeDocument/2006/relationships/slideLayout" Target="../slideLayouts/slideLayout100.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102.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103.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104.xml"/></Relationships>
</file>

<file path=ppt/slideMasters/_rels/slideMaster93.xml.rels><?xml version="1.0" encoding="UTF-8" standalone="yes"?>
<Relationships xmlns="http://schemas.openxmlformats.org/package/2006/relationships"><Relationship Id="rId2" Type="http://schemas.openxmlformats.org/officeDocument/2006/relationships/theme" Target="../theme/theme93.xml"/><Relationship Id="rId1" Type="http://schemas.openxmlformats.org/officeDocument/2006/relationships/slideLayout" Target="../slideLayouts/slideLayout105.xml"/></Relationships>
</file>

<file path=ppt/slideMasters/_rels/slideMaster94.xml.rels><?xml version="1.0" encoding="UTF-8" standalone="yes"?>
<Relationships xmlns="http://schemas.openxmlformats.org/package/2006/relationships"><Relationship Id="rId2" Type="http://schemas.openxmlformats.org/officeDocument/2006/relationships/theme" Target="../theme/theme94.xml"/><Relationship Id="rId1" Type="http://schemas.openxmlformats.org/officeDocument/2006/relationships/slideLayout" Target="../slideLayouts/slideLayout106.xml"/></Relationships>
</file>

<file path=ppt/slideMasters/_rels/slideMaster95.xml.rels><?xml version="1.0" encoding="UTF-8" standalone="yes"?>
<Relationships xmlns="http://schemas.openxmlformats.org/package/2006/relationships"><Relationship Id="rId2" Type="http://schemas.openxmlformats.org/officeDocument/2006/relationships/theme" Target="../theme/theme95.xml"/><Relationship Id="rId1" Type="http://schemas.openxmlformats.org/officeDocument/2006/relationships/slideLayout" Target="../slideLayouts/slideLayout107.xml"/></Relationships>
</file>

<file path=ppt/slideMasters/_rels/slideMaster96.xml.rels><?xml version="1.0" encoding="UTF-8" standalone="yes"?>
<Relationships xmlns="http://schemas.openxmlformats.org/package/2006/relationships"><Relationship Id="rId2" Type="http://schemas.openxmlformats.org/officeDocument/2006/relationships/theme" Target="../theme/theme96.xml"/><Relationship Id="rId1" Type="http://schemas.openxmlformats.org/officeDocument/2006/relationships/slideLayout" Target="../slideLayouts/slideLayout108.xml"/></Relationships>
</file>

<file path=ppt/slideMasters/_rels/slideMaster97.xml.rels><?xml version="1.0" encoding="UTF-8" standalone="yes"?>
<Relationships xmlns="http://schemas.openxmlformats.org/package/2006/relationships"><Relationship Id="rId2" Type="http://schemas.openxmlformats.org/officeDocument/2006/relationships/theme" Target="../theme/theme97.xml"/><Relationship Id="rId1" Type="http://schemas.openxmlformats.org/officeDocument/2006/relationships/slideLayout" Target="../slideLayouts/slideLayout109.xml"/></Relationships>
</file>

<file path=ppt/slideMasters/_rels/slideMaster98.xml.rels><?xml version="1.0" encoding="UTF-8" standalone="yes"?>
<Relationships xmlns="http://schemas.openxmlformats.org/package/2006/relationships"><Relationship Id="rId2" Type="http://schemas.openxmlformats.org/officeDocument/2006/relationships/theme" Target="../theme/theme98.xml"/><Relationship Id="rId1" Type="http://schemas.openxmlformats.org/officeDocument/2006/relationships/slideLayout" Target="../slideLayouts/slideLayout110.xml"/></Relationships>
</file>

<file path=ppt/slideMasters/_rels/slideMaster99.xml.rels><?xml version="1.0" encoding="UTF-8" standalone="yes"?>
<Relationships xmlns="http://schemas.openxmlformats.org/package/2006/relationships"><Relationship Id="rId2" Type="http://schemas.openxmlformats.org/officeDocument/2006/relationships/theme" Target="../theme/theme99.xml"/><Relationship Id="rId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endParaRPr lang="en-US" altLang="en-US"/>
          </a:p>
        </p:txBody>
      </p:sp>
      <p:sp>
        <p:nvSpPr>
          <p:cNvPr id="1029"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fld id="{48A87A34-81AB-432B-8DAE-1953F412C126}" type="datetimeFigureOut">
              <a:rPr lang="en-US" smtClean="0"/>
              <a:pPr/>
              <a:t>1/4/2018</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defRPr>
            </a:lvl1pPr>
          </a:lstStyle>
          <a:p>
            <a:fld id="{6D22F896-40B5-4ADD-8801-0D06FADFA095}" type="slidenum">
              <a:rPr lang="en-US" smtClean="0"/>
              <a:pPr/>
              <a:t>‹#›</a:t>
            </a:fld>
            <a:endParaRPr lang="en-US" dirty="0"/>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ndParaRPr>
            </a:p>
          </p:txBody>
        </p:sp>
      </p:grpSp>
    </p:spTree>
    <p:extLst>
      <p:ext uri="{BB962C8B-B14F-4D97-AF65-F5344CB8AC3E}">
        <p14:creationId xmlns:p14="http://schemas.microsoft.com/office/powerpoint/2010/main" val="48590855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rtl="0" eaLnBrk="1" fontAlgn="base" hangingPunct="1">
        <a:spcBef>
          <a:spcPct val="0"/>
        </a:spcBef>
        <a:spcAft>
          <a:spcPct val="0"/>
        </a:spcAft>
        <a:defRPr sz="5000">
          <a:solidFill>
            <a:schemeClr val="tx2"/>
          </a:solidFill>
          <a:latin typeface="+mj-lt"/>
          <a:ea typeface="+mj-ea"/>
          <a:cs typeface="+mj-cs"/>
        </a:defRPr>
      </a:lvl1pPr>
      <a:lvl2pPr algn="l" rtl="0" eaLnBrk="1" fontAlgn="base" hangingPunct="1">
        <a:spcBef>
          <a:spcPct val="0"/>
        </a:spcBef>
        <a:spcAft>
          <a:spcPct val="0"/>
        </a:spcAft>
        <a:defRPr sz="5000">
          <a:solidFill>
            <a:schemeClr val="tx2"/>
          </a:solidFill>
          <a:latin typeface="Calibri" pitchFamily="34" charset="0"/>
        </a:defRPr>
      </a:lvl2pPr>
      <a:lvl3pPr algn="l" rtl="0" eaLnBrk="1" fontAlgn="base" hangingPunct="1">
        <a:spcBef>
          <a:spcPct val="0"/>
        </a:spcBef>
        <a:spcAft>
          <a:spcPct val="0"/>
        </a:spcAft>
        <a:defRPr sz="5000">
          <a:solidFill>
            <a:schemeClr val="tx2"/>
          </a:solidFill>
          <a:latin typeface="Calibri" pitchFamily="34" charset="0"/>
        </a:defRPr>
      </a:lvl3pPr>
      <a:lvl4pPr algn="l" rtl="0" eaLnBrk="1" fontAlgn="base" hangingPunct="1">
        <a:spcBef>
          <a:spcPct val="0"/>
        </a:spcBef>
        <a:spcAft>
          <a:spcPct val="0"/>
        </a:spcAft>
        <a:defRPr sz="5000">
          <a:solidFill>
            <a:schemeClr val="tx2"/>
          </a:solidFill>
          <a:latin typeface="Calibri" pitchFamily="34" charset="0"/>
        </a:defRPr>
      </a:lvl4pPr>
      <a:lvl5pPr algn="l" rtl="0" eaLnBrk="1" fontAlgn="base" hangingPunct="1">
        <a:spcBef>
          <a:spcPct val="0"/>
        </a:spcBef>
        <a:spcAft>
          <a:spcPct val="0"/>
        </a:spcAft>
        <a:defRPr sz="5000">
          <a:solidFill>
            <a:schemeClr val="tx2"/>
          </a:solidFill>
          <a:latin typeface="Calibri" pitchFamily="34"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p:titleStyle>
    <p:bodyStyle>
      <a:lvl1pPr marL="273050" indent="-273050" algn="l" rtl="0" eaLnBrk="1" fontAlgn="base" hangingPunct="1">
        <a:spcBef>
          <a:spcPct val="20000"/>
        </a:spcBef>
        <a:spcAft>
          <a:spcPct val="0"/>
        </a:spcAft>
        <a:buClr>
          <a:srgbClr val="0BD0D9"/>
        </a:buClr>
        <a:buSzPct val="95000"/>
        <a:buFont typeface="Wingdings 2" panose="05020102010507070707" pitchFamily="18" charset="2"/>
        <a:buChar char=""/>
        <a:defRPr sz="2600">
          <a:solidFill>
            <a:schemeClr val="tx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anose="05020102010507070707" pitchFamily="18" charset="2"/>
        <a:buChar char=""/>
        <a:defRPr sz="2400">
          <a:solidFill>
            <a:schemeClr val="tx1"/>
          </a:solidFill>
          <a:latin typeface="+mn-lt"/>
        </a:defRPr>
      </a:lvl2pPr>
      <a:lvl3pPr marL="914400" indent="-246063" algn="l" rtl="0" eaLnBrk="1" fontAlgn="base" hangingPunct="1">
        <a:spcBef>
          <a:spcPct val="20000"/>
        </a:spcBef>
        <a:spcAft>
          <a:spcPct val="0"/>
        </a:spcAft>
        <a:buClr>
          <a:schemeClr val="accent2"/>
        </a:buClr>
        <a:buSzPct val="70000"/>
        <a:buFont typeface="Wingdings 2" panose="05020102010507070707" pitchFamily="18" charset="2"/>
        <a:buChar char=""/>
        <a:defRPr sz="2100">
          <a:solidFill>
            <a:schemeClr val="tx1"/>
          </a:solidFill>
          <a:latin typeface="+mn-lt"/>
        </a:defRPr>
      </a:lvl3pPr>
      <a:lvl4pPr marL="1187450" indent="-209550" algn="l" rtl="0" eaLnBrk="1" fontAlgn="base" hangingPunct="1">
        <a:spcBef>
          <a:spcPct val="20000"/>
        </a:spcBef>
        <a:spcAft>
          <a:spcPct val="0"/>
        </a:spcAft>
        <a:buClr>
          <a:srgbClr val="0BD0D9"/>
        </a:buClr>
        <a:buSzPct val="65000"/>
        <a:buFont typeface="Wingdings 2" panose="05020102010507070707" pitchFamily="18" charset="2"/>
        <a:buChar char=""/>
        <a:defRPr sz="2000">
          <a:solidFill>
            <a:schemeClr val="tx1"/>
          </a:solidFill>
          <a:latin typeface="+mn-lt"/>
        </a:defRPr>
      </a:lvl4pPr>
      <a:lvl5pPr marL="1462088" indent="-209550" algn="l" rtl="0" eaLnBrk="1" fontAlgn="base" hangingPunct="1">
        <a:spcBef>
          <a:spcPct val="20000"/>
        </a:spcBef>
        <a:spcAft>
          <a:spcPct val="0"/>
        </a:spcAft>
        <a:buClr>
          <a:srgbClr val="10CF9B"/>
        </a:buClr>
        <a:buSzPct val="65000"/>
        <a:buFont typeface="Wingdings 2" panose="05020102010507070707" pitchFamily="18" charset="2"/>
        <a:buChar char=""/>
        <a:defRPr sz="2000">
          <a:solidFill>
            <a:schemeClr val="tx1"/>
          </a:solidFill>
          <a:latin typeface="+mn-lt"/>
        </a:defRPr>
      </a:lvl5pPr>
      <a:lvl6pPr marL="1919288" indent="-209550" algn="l" rtl="0" eaLnBrk="1" fontAlgn="base" hangingPunct="1">
        <a:spcBef>
          <a:spcPct val="20000"/>
        </a:spcBef>
        <a:spcAft>
          <a:spcPct val="0"/>
        </a:spcAft>
        <a:buClr>
          <a:srgbClr val="10CF9B"/>
        </a:buClr>
        <a:buSzPct val="65000"/>
        <a:buFont typeface="Wingdings 2" pitchFamily="18" charset="2"/>
        <a:buChar char=""/>
        <a:defRPr sz="2000">
          <a:solidFill>
            <a:schemeClr val="tx1"/>
          </a:solidFill>
          <a:latin typeface="+mn-lt"/>
        </a:defRPr>
      </a:lvl6pPr>
      <a:lvl7pPr marL="2376488" indent="-209550" algn="l" rtl="0" eaLnBrk="1" fontAlgn="base" hangingPunct="1">
        <a:spcBef>
          <a:spcPct val="20000"/>
        </a:spcBef>
        <a:spcAft>
          <a:spcPct val="0"/>
        </a:spcAft>
        <a:buClr>
          <a:srgbClr val="10CF9B"/>
        </a:buClr>
        <a:buSzPct val="65000"/>
        <a:buFont typeface="Wingdings 2" pitchFamily="18" charset="2"/>
        <a:buChar char=""/>
        <a:defRPr sz="2000">
          <a:solidFill>
            <a:schemeClr val="tx1"/>
          </a:solidFill>
          <a:latin typeface="+mn-lt"/>
        </a:defRPr>
      </a:lvl7pPr>
      <a:lvl8pPr marL="2833688" indent="-209550" algn="l" rtl="0" eaLnBrk="1" fontAlgn="base" hangingPunct="1">
        <a:spcBef>
          <a:spcPct val="20000"/>
        </a:spcBef>
        <a:spcAft>
          <a:spcPct val="0"/>
        </a:spcAft>
        <a:buClr>
          <a:srgbClr val="10CF9B"/>
        </a:buClr>
        <a:buSzPct val="65000"/>
        <a:buFont typeface="Wingdings 2" pitchFamily="18" charset="2"/>
        <a:buChar char=""/>
        <a:defRPr sz="2000">
          <a:solidFill>
            <a:schemeClr val="tx1"/>
          </a:solidFill>
          <a:latin typeface="+mn-lt"/>
        </a:defRPr>
      </a:lvl8pPr>
      <a:lvl9pPr marL="3290888" indent="-209550" algn="l" rtl="0" eaLnBrk="1" fontAlgn="base" hangingPunct="1">
        <a:spcBef>
          <a:spcPct val="20000"/>
        </a:spcBef>
        <a:spcAft>
          <a:spcPct val="0"/>
        </a:spcAft>
        <a:buClr>
          <a:srgbClr val="10CF9B"/>
        </a:buClr>
        <a:buSzPct val="65000"/>
        <a:buFont typeface="Wingdings 2" pitchFamily="1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30930179"/>
      </p:ext>
    </p:extLst>
  </p:cSld>
  <p:clrMap bg1="dk1" tx1="lt1" bg2="dk2" tx2="lt2" accent1="accent1" accent2="accent2" accent3="accent3" accent4="accent4" accent5="accent5" accent6="accent6" hlink="hlink" folHlink="folHlink"/>
  <p:sldLayoutIdLst>
    <p:sldLayoutId id="214748370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05638964"/>
      </p:ext>
    </p:extLst>
  </p:cSld>
  <p:clrMap bg1="dk1" tx1="lt1" bg2="dk2" tx2="lt2" accent1="accent1" accent2="accent2" accent3="accent3" accent4="accent4" accent5="accent5" accent6="accent6" hlink="hlink" folHlink="folHlink"/>
  <p:sldLayoutIdLst>
    <p:sldLayoutId id="214748388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7762252"/>
      </p:ext>
    </p:extLst>
  </p:cSld>
  <p:clrMap bg1="dk1" tx1="lt1" bg2="dk2" tx2="lt2" accent1="accent1" accent2="accent2" accent3="accent3" accent4="accent4" accent5="accent5" accent6="accent6" hlink="hlink" folHlink="folHlink"/>
  <p:sldLayoutIdLst>
    <p:sldLayoutId id="214748388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07140067"/>
      </p:ext>
    </p:extLst>
  </p:cSld>
  <p:clrMap bg1="dk1" tx1="lt1" bg2="dk2" tx2="lt2" accent1="accent1" accent2="accent2" accent3="accent3" accent4="accent4" accent5="accent5" accent6="accent6" hlink="hlink" folHlink="folHlink"/>
  <p:sldLayoutIdLst>
    <p:sldLayoutId id="214748388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22210602"/>
      </p:ext>
    </p:extLst>
  </p:cSld>
  <p:clrMap bg1="dk1" tx1="lt1" bg2="dk2" tx2="lt2" accent1="accent1" accent2="accent2" accent3="accent3" accent4="accent4" accent5="accent5" accent6="accent6" hlink="hlink" folHlink="folHlink"/>
  <p:sldLayoutIdLst>
    <p:sldLayoutId id="214748388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01206080"/>
      </p:ext>
    </p:extLst>
  </p:cSld>
  <p:clrMap bg1="dk1" tx1="lt1" bg2="dk2" tx2="lt2" accent1="accent1" accent2="accent2" accent3="accent3" accent4="accent4" accent5="accent5" accent6="accent6" hlink="hlink" folHlink="folHlink"/>
  <p:sldLayoutIdLst>
    <p:sldLayoutId id="214748388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20270520"/>
      </p:ext>
    </p:extLst>
  </p:cSld>
  <p:clrMap bg1="dk1" tx1="lt1" bg2="dk2" tx2="lt2" accent1="accent1" accent2="accent2" accent3="accent3" accent4="accent4" accent5="accent5" accent6="accent6" hlink="hlink" folHlink="folHlink"/>
  <p:sldLayoutIdLst>
    <p:sldLayoutId id="214748389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8545594"/>
      </p:ext>
    </p:extLst>
  </p:cSld>
  <p:clrMap bg1="dk1" tx1="lt1" bg2="dk2" tx2="lt2" accent1="accent1" accent2="accent2" accent3="accent3" accent4="accent4" accent5="accent5" accent6="accent6" hlink="hlink" folHlink="folHlink"/>
  <p:sldLayoutIdLst>
    <p:sldLayoutId id="214748389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1262098"/>
      </p:ext>
    </p:extLst>
  </p:cSld>
  <p:clrMap bg1="dk1" tx1="lt1" bg2="dk2" tx2="lt2" accent1="accent1" accent2="accent2" accent3="accent3" accent4="accent4" accent5="accent5" accent6="accent6" hlink="hlink" folHlink="folHlink"/>
  <p:sldLayoutIdLst>
    <p:sldLayoutId id="214748389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63594522"/>
      </p:ext>
    </p:extLst>
  </p:cSld>
  <p:clrMap bg1="dk1" tx1="lt1" bg2="dk2" tx2="lt2" accent1="accent1" accent2="accent2" accent3="accent3" accent4="accent4" accent5="accent5" accent6="accent6" hlink="hlink" folHlink="folHlink"/>
  <p:sldLayoutIdLst>
    <p:sldLayoutId id="214748370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51397756"/>
      </p:ext>
    </p:extLst>
  </p:cSld>
  <p:clrMap bg1="dk1" tx1="lt1" bg2="dk2" tx2="lt2" accent1="accent1" accent2="accent2" accent3="accent3" accent4="accent4" accent5="accent5" accent6="accent6" hlink="hlink" folHlink="folHlink"/>
  <p:sldLayoutIdLst>
    <p:sldLayoutId id="214748370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0066789"/>
      </p:ext>
    </p:extLst>
  </p:cSld>
  <p:clrMap bg1="dk1" tx1="lt1" bg2="dk2" tx2="lt2" accent1="accent1" accent2="accent2" accent3="accent3" accent4="accent4" accent5="accent5" accent6="accent6" hlink="hlink" folHlink="folHlink"/>
  <p:sldLayoutIdLst>
    <p:sldLayoutId id="214748370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39741312"/>
      </p:ext>
    </p:extLst>
  </p:cSld>
  <p:clrMap bg1="dk1" tx1="lt1" bg2="dk2" tx2="lt2" accent1="accent1" accent2="accent2" accent3="accent3" accent4="accent4" accent5="accent5" accent6="accent6" hlink="hlink" folHlink="folHlink"/>
  <p:sldLayoutIdLst>
    <p:sldLayoutId id="214748370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31542488"/>
      </p:ext>
    </p:extLst>
  </p:cSld>
  <p:clrMap bg1="dk1" tx1="lt1" bg2="dk2" tx2="lt2" accent1="accent1" accent2="accent2" accent3="accent3" accent4="accent4" accent5="accent5" accent6="accent6" hlink="hlink" folHlink="folHlink"/>
  <p:sldLayoutIdLst>
    <p:sldLayoutId id="214748371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17631608"/>
      </p:ext>
    </p:extLst>
  </p:cSld>
  <p:clrMap bg1="dk1" tx1="lt1" bg2="dk2" tx2="lt2" accent1="accent1" accent2="accent2" accent3="accent3" accent4="accent4" accent5="accent5" accent6="accent6" hlink="hlink" folHlink="folHlink"/>
  <p:sldLayoutIdLst>
    <p:sldLayoutId id="214748371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30397320"/>
      </p:ext>
    </p:extLst>
  </p:cSld>
  <p:clrMap bg1="dk1" tx1="lt1" bg2="dk2" tx2="lt2" accent1="accent1" accent2="accent2" accent3="accent3" accent4="accent4" accent5="accent5" accent6="accent6" hlink="hlink" folHlink="folHlink"/>
  <p:sldLayoutIdLst>
    <p:sldLayoutId id="214748371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05027587"/>
      </p:ext>
    </p:extLst>
  </p:cSld>
  <p:clrMap bg1="dk1" tx1="lt1" bg2="dk2" tx2="lt2" accent1="accent1" accent2="accent2" accent3="accent3" accent4="accent4" accent5="accent5" accent6="accent6" hlink="hlink" folHlink="folHlink"/>
  <p:sldLayoutIdLst>
    <p:sldLayoutId id="214748371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57190988"/>
      </p:ext>
    </p:extLst>
  </p:cSld>
  <p:clrMap bg1="dk1" tx1="lt1" bg2="dk2" tx2="lt2" accent1="accent1" accent2="accent2" accent3="accent3" accent4="accent4" accent5="accent5" accent6="accent6" hlink="hlink" folHlink="folHlink"/>
  <p:sldLayoutIdLst>
    <p:sldLayoutId id="214748371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40475895"/>
      </p:ext>
    </p:extLst>
  </p:cSld>
  <p:clrMap bg1="dk1" tx1="lt1" bg2="dk2" tx2="lt2" accent1="accent1" accent2="accent2" accent3="accent3" accent4="accent4" accent5="accent5" accent6="accent6" hlink="hlink" folHlink="folHlink"/>
  <p:sldLayoutIdLst>
    <p:sldLayoutId id="214748368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8234229"/>
      </p:ext>
    </p:extLst>
  </p:cSld>
  <p:clrMap bg1="dk1" tx1="lt1" bg2="dk2" tx2="lt2" accent1="accent1" accent2="accent2" accent3="accent3" accent4="accent4" accent5="accent5" accent6="accent6" hlink="hlink" folHlink="folHlink"/>
  <p:sldLayoutIdLst>
    <p:sldLayoutId id="214748372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5165708"/>
      </p:ext>
    </p:extLst>
  </p:cSld>
  <p:clrMap bg1="dk1" tx1="lt1" bg2="dk2" tx2="lt2" accent1="accent1" accent2="accent2" accent3="accent3" accent4="accent4" accent5="accent5" accent6="accent6" hlink="hlink" folHlink="folHlink"/>
  <p:sldLayoutIdLst>
    <p:sldLayoutId id="214748372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14939991"/>
      </p:ext>
    </p:extLst>
  </p:cSld>
  <p:clrMap bg1="dk1" tx1="lt1" bg2="dk2" tx2="lt2" accent1="accent1" accent2="accent2" accent3="accent3" accent4="accent4" accent5="accent5" accent6="accent6" hlink="hlink" folHlink="folHlink"/>
  <p:sldLayoutIdLst>
    <p:sldLayoutId id="214748372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08750115"/>
      </p:ext>
    </p:extLst>
  </p:cSld>
  <p:clrMap bg1="dk1" tx1="lt1" bg2="dk2" tx2="lt2" accent1="accent1" accent2="accent2" accent3="accent3" accent4="accent4" accent5="accent5" accent6="accent6" hlink="hlink" folHlink="folHlink"/>
  <p:sldLayoutIdLst>
    <p:sldLayoutId id="214748372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84149056"/>
      </p:ext>
    </p:extLst>
  </p:cSld>
  <p:clrMap bg1="dk1" tx1="lt1" bg2="dk2" tx2="lt2" accent1="accent1" accent2="accent2" accent3="accent3" accent4="accent4" accent5="accent5" accent6="accent6" hlink="hlink" folHlink="folHlink"/>
  <p:sldLayoutIdLst>
    <p:sldLayoutId id="214748372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40649322"/>
      </p:ext>
    </p:extLst>
  </p:cSld>
  <p:clrMap bg1="dk1" tx1="lt1" bg2="dk2" tx2="lt2" accent1="accent1" accent2="accent2" accent3="accent3" accent4="accent4" accent5="accent5" accent6="accent6" hlink="hlink" folHlink="folHlink"/>
  <p:sldLayoutIdLst>
    <p:sldLayoutId id="214748373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11790095"/>
      </p:ext>
    </p:extLst>
  </p:cSld>
  <p:clrMap bg1="dk1" tx1="lt1" bg2="dk2" tx2="lt2" accent1="accent1" accent2="accent2" accent3="accent3" accent4="accent4" accent5="accent5" accent6="accent6" hlink="hlink" folHlink="folHlink"/>
  <p:sldLayoutIdLst>
    <p:sldLayoutId id="214748373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474977748"/>
      </p:ext>
    </p:extLst>
  </p:cSld>
  <p:clrMap bg1="lt1" tx1="dk1" bg2="lt2" tx2="dk2" accent1="accent1" accent2="accent2" accent3="accent3" accent4="accent4" accent5="accent5" accent6="accent6" hlink="hlink" folHlink="folHlink"/>
  <p:sldLayoutIdLst>
    <p:sldLayoutId id="2147483734"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74343699"/>
      </p:ext>
    </p:extLst>
  </p:cSld>
  <p:clrMap bg1="lt1" tx1="dk1" bg2="lt2" tx2="dk2" accent1="accent1" accent2="accent2" accent3="accent3" accent4="accent4" accent5="accent5" accent6="accent6" hlink="hlink" folHlink="folHlink"/>
  <p:sldLayoutIdLst>
    <p:sldLayoutId id="214748373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69218015"/>
      </p:ext>
    </p:extLst>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31745337"/>
      </p:ext>
    </p:extLst>
  </p:cSld>
  <p:clrMap bg1="dk1" tx1="lt1" bg2="dk2" tx2="lt2" accent1="accent1" accent2="accent2" accent3="accent3" accent4="accent4" accent5="accent5" accent6="accent6" hlink="hlink" folHlink="folHlink"/>
  <p:sldLayoutIdLst>
    <p:sldLayoutId id="214748368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93320889"/>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751477730"/>
      </p:ext>
    </p:extLst>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47146653"/>
      </p:ext>
    </p:extLst>
  </p:cSld>
  <p:clrMap bg1="lt1" tx1="dk1" bg2="lt2" tx2="dk2" accent1="accent1" accent2="accent2" accent3="accent3" accent4="accent4" accent5="accent5" accent6="accent6" hlink="hlink" folHlink="folHlink"/>
  <p:sldLayoutIdLst>
    <p:sldLayoutId id="2147483744"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245647373"/>
      </p:ext>
    </p:extLst>
  </p:cSld>
  <p:clrMap bg1="lt1" tx1="dk1" bg2="lt2" tx2="dk2" accent1="accent1" accent2="accent2" accent3="accent3" accent4="accent4" accent5="accent5" accent6="accent6" hlink="hlink" folHlink="folHlink"/>
  <p:sldLayoutIdLst>
    <p:sldLayoutId id="214748374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279358652"/>
      </p:ext>
    </p:extLst>
  </p:cSld>
  <p:clrMap bg1="lt1" tx1="dk1" bg2="lt2" tx2="dk2" accent1="accent1" accent2="accent2" accent3="accent3" accent4="accent4" accent5="accent5" accent6="accent6" hlink="hlink" folHlink="folHlink"/>
  <p:sldLayoutIdLst>
    <p:sldLayoutId id="2147483748"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0134269"/>
      </p:ext>
    </p:extLst>
  </p:cSld>
  <p:clrMap bg1="lt1" tx1="dk1" bg2="lt2" tx2="dk2" accent1="accent1" accent2="accent2" accent3="accent3" accent4="accent4" accent5="accent5" accent6="accent6" hlink="hlink" folHlink="folHlink"/>
  <p:sldLayoutIdLst>
    <p:sldLayoutId id="2147483750"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002537518"/>
      </p:ext>
    </p:extLst>
  </p:cSld>
  <p:clrMap bg1="lt1" tx1="dk1" bg2="lt2" tx2="dk2" accent1="accent1" accent2="accent2" accent3="accent3" accent4="accent4" accent5="accent5" accent6="accent6" hlink="hlink" folHlink="folHlink"/>
  <p:sldLayoutIdLst>
    <p:sldLayoutId id="2147483752"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956357951"/>
      </p:ext>
    </p:extLst>
  </p:cSld>
  <p:clrMap bg1="lt1" tx1="dk1" bg2="lt2" tx2="dk2" accent1="accent1" accent2="accent2" accent3="accent3" accent4="accent4" accent5="accent5" accent6="accent6" hlink="hlink" folHlink="folHlink"/>
  <p:sldLayoutIdLst>
    <p:sldLayoutId id="2147483754"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97222398"/>
      </p:ext>
    </p:extLst>
  </p:cSld>
  <p:clrMap bg1="lt1" tx1="dk1" bg2="lt2" tx2="dk2" accent1="accent1" accent2="accent2" accent3="accent3" accent4="accent4" accent5="accent5" accent6="accent6" hlink="hlink" folHlink="folHlink"/>
  <p:sldLayoutIdLst>
    <p:sldLayoutId id="214748375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21009119"/>
      </p:ext>
    </p:extLst>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39552498"/>
      </p:ext>
    </p:extLst>
  </p:cSld>
  <p:clrMap bg1="dk1" tx1="lt1" bg2="dk2" tx2="lt2" accent1="accent1" accent2="accent2" accent3="accent3" accent4="accent4" accent5="accent5" accent6="accent6" hlink="hlink" folHlink="folHlink"/>
  <p:sldLayoutIdLst>
    <p:sldLayoutId id="214748368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054712060"/>
      </p:ext>
    </p:extLst>
  </p:cSld>
  <p:clrMap bg1="lt1" tx1="dk1" bg2="lt2" tx2="dk2" accent1="accent1" accent2="accent2" accent3="accent3" accent4="accent4" accent5="accent5" accent6="accent6" hlink="hlink" folHlink="folHlink"/>
  <p:sldLayoutIdLst>
    <p:sldLayoutId id="2147483760"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140156407"/>
      </p:ext>
    </p:extLst>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493527632"/>
      </p:ext>
    </p:extLst>
  </p:cSld>
  <p:clrMap bg1="lt1" tx1="dk1" bg2="lt2" tx2="dk2" accent1="accent1" accent2="accent2" accent3="accent3" accent4="accent4" accent5="accent5" accent6="accent6" hlink="hlink" folHlink="folHlink"/>
  <p:sldLayoutIdLst>
    <p:sldLayoutId id="2147483764"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485167227"/>
      </p:ext>
    </p:extLst>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746466834"/>
      </p:ext>
    </p:extLst>
  </p:cSld>
  <p:clrMap bg1="lt1" tx1="dk1" bg2="lt2" tx2="dk2" accent1="accent1" accent2="accent2" accent3="accent3" accent4="accent4" accent5="accent5" accent6="accent6" hlink="hlink" folHlink="folHlink"/>
  <p:sldLayoutIdLst>
    <p:sldLayoutId id="2147483768"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572829844"/>
      </p:ext>
    </p:extLst>
  </p:cSld>
  <p:clrMap bg1="lt1" tx1="dk1" bg2="lt2" tx2="dk2" accent1="accent1" accent2="accent2" accent3="accent3" accent4="accent4" accent5="accent5" accent6="accent6" hlink="hlink" folHlink="folHlink"/>
  <p:sldLayoutIdLst>
    <p:sldLayoutId id="2147483770"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551289585"/>
      </p:ext>
    </p:extLst>
  </p:cSld>
  <p:clrMap bg1="lt1" tx1="dk1" bg2="lt2" tx2="dk2" accent1="accent1" accent2="accent2" accent3="accent3" accent4="accent4" accent5="accent5" accent6="accent6" hlink="hlink" folHlink="folHlink"/>
  <p:sldLayoutIdLst>
    <p:sldLayoutId id="2147483772"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67713861"/>
      </p:ext>
    </p:extLst>
  </p:cSld>
  <p:clrMap bg1="lt1" tx1="dk1" bg2="lt2" tx2="dk2" accent1="accent1" accent2="accent2" accent3="accent3" accent4="accent4" accent5="accent5" accent6="accent6" hlink="hlink" folHlink="folHlink"/>
  <p:sldLayoutIdLst>
    <p:sldLayoutId id="2147483774"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095874178"/>
      </p:ext>
    </p:extLst>
  </p:cSld>
  <p:clrMap bg1="lt1" tx1="dk1" bg2="lt2" tx2="dk2" accent1="accent1" accent2="accent2" accent3="accent3" accent4="accent4" accent5="accent5" accent6="accent6" hlink="hlink" folHlink="folHlink"/>
  <p:sldLayoutIdLst>
    <p:sldLayoutId id="214748377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3759643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62493540"/>
      </p:ext>
    </p:extLst>
  </p:cSld>
  <p:clrMap bg1="dk1" tx1="lt1" bg2="dk2" tx2="lt2" accent1="accent1" accent2="accent2" accent3="accent3" accent4="accent4" accent5="accent5" accent6="accent6" hlink="hlink" folHlink="folHlink"/>
  <p:sldLayoutIdLst>
    <p:sldLayoutId id="214748369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80805580"/>
      </p:ext>
    </p:extLst>
  </p:cSld>
  <p:clrMap bg1="lt1" tx1="dk1" bg2="lt2" tx2="dk2" accent1="accent1" accent2="accent2" accent3="accent3" accent4="accent4" accent5="accent5" accent6="accent6" hlink="hlink" folHlink="folHlink"/>
  <p:sldLayoutIdLst>
    <p:sldLayoutId id="2147483780"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183404369"/>
      </p:ext>
    </p:extLst>
  </p:cSld>
  <p:clrMap bg1="lt1" tx1="dk1" bg2="lt2" tx2="dk2" accent1="accent1" accent2="accent2" accent3="accent3" accent4="accent4" accent5="accent5" accent6="accent6" hlink="hlink" folHlink="folHlink"/>
  <p:sldLayoutIdLst>
    <p:sldLayoutId id="2147483782"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950133398"/>
      </p:ext>
    </p:extLst>
  </p:cSld>
  <p:clrMap bg1="lt1" tx1="dk1" bg2="lt2" tx2="dk2" accent1="accent1" accent2="accent2" accent3="accent3" accent4="accent4" accent5="accent5" accent6="accent6" hlink="hlink" folHlink="folHlink"/>
  <p:sldLayoutIdLst>
    <p:sldLayoutId id="2147483784"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51420307"/>
      </p:ext>
    </p:extLst>
  </p:cSld>
  <p:clrMap bg1="lt1" tx1="dk1" bg2="lt2" tx2="dk2" accent1="accent1" accent2="accent2" accent3="accent3" accent4="accent4" accent5="accent5" accent6="accent6" hlink="hlink" folHlink="folHlink"/>
  <p:sldLayoutIdLst>
    <p:sldLayoutId id="214748378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605279037"/>
      </p:ext>
    </p:extLst>
  </p:cSld>
  <p:clrMap bg1="lt1" tx1="dk1" bg2="lt2" tx2="dk2" accent1="accent1" accent2="accent2" accent3="accent3" accent4="accent4" accent5="accent5" accent6="accent6" hlink="hlink" folHlink="folHlink"/>
  <p:sldLayoutIdLst>
    <p:sldLayoutId id="2147483788"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079038476"/>
      </p:ext>
    </p:extLst>
  </p:cSld>
  <p:clrMap bg1="lt1" tx1="dk1" bg2="lt2" tx2="dk2" accent1="accent1" accent2="accent2" accent3="accent3" accent4="accent4" accent5="accent5" accent6="accent6" hlink="hlink" folHlink="folHlink"/>
  <p:sldLayoutIdLst>
    <p:sldLayoutId id="2147483790"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393746257"/>
      </p:ext>
    </p:extLst>
  </p:cSld>
  <p:clrMap bg1="lt1" tx1="dk1" bg2="lt2" tx2="dk2" accent1="accent1" accent2="accent2" accent3="accent3" accent4="accent4" accent5="accent5" accent6="accent6" hlink="hlink" folHlink="folHlink"/>
  <p:sldLayoutIdLst>
    <p:sldLayoutId id="2147483792"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247580373"/>
      </p:ext>
    </p:extLst>
  </p:cSld>
  <p:clrMap bg1="lt1" tx1="dk1" bg2="lt2" tx2="dk2" accent1="accent1" accent2="accent2" accent3="accent3" accent4="accent4" accent5="accent5" accent6="accent6" hlink="hlink" folHlink="folHlink"/>
  <p:sldLayoutIdLst>
    <p:sldLayoutId id="2147483794"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19497959"/>
      </p:ext>
    </p:extLst>
  </p:cSld>
  <p:clrMap bg1="lt1" tx1="dk1" bg2="lt2" tx2="dk2" accent1="accent1" accent2="accent2" accent3="accent3" accent4="accent4" accent5="accent5" accent6="accent6" hlink="hlink" folHlink="folHlink"/>
  <p:sldLayoutIdLst>
    <p:sldLayoutId id="214748379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888055206"/>
      </p:ext>
    </p:extLst>
  </p:cSld>
  <p:clrMap bg1="lt1" tx1="dk1" bg2="lt2" tx2="dk2" accent1="accent1" accent2="accent2" accent3="accent3" accent4="accent4" accent5="accent5" accent6="accent6" hlink="hlink" folHlink="folHlink"/>
  <p:sldLayoutIdLst>
    <p:sldLayoutId id="2147483798"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54093656"/>
      </p:ext>
    </p:extLst>
  </p:cSld>
  <p:clrMap bg1="dk1" tx1="lt1" bg2="dk2" tx2="lt2" accent1="accent1" accent2="accent2" accent3="accent3" accent4="accent4" accent5="accent5" accent6="accent6" hlink="hlink" folHlink="folHlink"/>
  <p:sldLayoutIdLst>
    <p:sldLayoutId id="214748369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905671229"/>
      </p:ext>
    </p:extLst>
  </p:cSld>
  <p:clrMap bg1="lt1" tx1="dk1" bg2="lt2" tx2="dk2" accent1="accent1" accent2="accent2" accent3="accent3" accent4="accent4" accent5="accent5" accent6="accent6" hlink="hlink" folHlink="folHlink"/>
  <p:sldLayoutIdLst>
    <p:sldLayoutId id="2147483800"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99331" name="Rectangle 3"/>
          <p:cNvSpPr>
            <a:spLocks noGrp="1" noChangeArrowheads="1"/>
          </p:cNvSpPr>
          <p:nvPr>
            <p:ph type="dt" sz="half" idx="2"/>
          </p:nvPr>
        </p:nvSpPr>
        <p:spPr bwMode="auto">
          <a:xfrm>
            <a:off x="18288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2" name="Rectangle 4"/>
          <p:cNvSpPr>
            <a:spLocks noGrp="1" noChangeArrowheads="1"/>
          </p:cNvSpPr>
          <p:nvPr>
            <p:ph type="ftr" sz="quarter" idx="3"/>
          </p:nvPr>
        </p:nvSpPr>
        <p:spPr bwMode="auto">
          <a:xfrm>
            <a:off x="45720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defTabSz="914400" fontAlgn="base">
              <a:spcAft>
                <a:spcPct val="0"/>
              </a:spcAft>
              <a:defRPr/>
            </a:pPr>
            <a:endParaRPr lang="en-US" altLang="en-US">
              <a:solidFill>
                <a:srgbClr val="000000"/>
              </a:solidFill>
            </a:endParaRPr>
          </a:p>
        </p:txBody>
      </p:sp>
      <p:sp>
        <p:nvSpPr>
          <p:cNvPr id="99333" name="Rectangle 5"/>
          <p:cNvSpPr>
            <a:spLocks noGrp="1" noChangeArrowheads="1"/>
          </p:cNvSpPr>
          <p:nvPr>
            <p:ph type="sldNum" sz="quarter" idx="4"/>
          </p:nvPr>
        </p:nvSpPr>
        <p:spPr bwMode="auto">
          <a:xfrm>
            <a:off x="9652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defTabSz="914400" fontAlgn="base">
              <a:spcAft>
                <a:spcPct val="0"/>
              </a:spcAft>
              <a:defRPr/>
            </a:pPr>
            <a:fld id="{38E06362-F761-4E1B-B07F-485A9BB48C39}" type="slidenum">
              <a:rPr lang="en-US" altLang="en-US" smtClean="0">
                <a:solidFill>
                  <a:srgbClr val="000000"/>
                </a:solidFill>
              </a:rPr>
              <a:pPr defTabSz="914400" fontAlgn="base">
                <a:spcAft>
                  <a:spcPct val="0"/>
                </a:spcAft>
                <a:defRPr/>
              </a:pPr>
              <a:t>‹#›</a:t>
            </a:fld>
            <a:endParaRPr lang="en-US" altLang="en-US" dirty="0">
              <a:solidFill>
                <a:srgbClr val="000000"/>
              </a:solidFill>
            </a:endParaRPr>
          </a:p>
        </p:txBody>
      </p:sp>
      <p:pic>
        <p:nvPicPr>
          <p:cNvPr id="1030"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157633800"/>
      </p:ext>
    </p:extLst>
  </p:cSld>
  <p:clrMap bg1="lt1" tx1="dk1" bg2="lt2" tx2="dk2" accent1="accent1" accent2="accent2" accent3="accent3" accent4="accent4" accent5="accent5" accent6="accent6" hlink="hlink" folHlink="folHlink"/>
  <p:sldLayoutIdLst>
    <p:sldLayoutId id="2147483802"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9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45280796"/>
      </p:ext>
    </p:extLst>
  </p:cSld>
  <p:clrMap bg1="dk1" tx1="lt1" bg2="dk2" tx2="lt2" accent1="accent1" accent2="accent2" accent3="accent3" accent4="accent4" accent5="accent5" accent6="accent6" hlink="hlink" folHlink="folHlink"/>
  <p:sldLayoutIdLst>
    <p:sldLayoutId id="2147483804"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6227951"/>
      </p:ext>
    </p:extLst>
  </p:cSld>
  <p:clrMap bg1="dk1" tx1="lt1" bg2="dk2" tx2="lt2" accent1="accent1" accent2="accent2" accent3="accent3" accent4="accent4" accent5="accent5" accent6="accent6" hlink="hlink" folHlink="folHlink"/>
  <p:sldLayoutIdLst>
    <p:sldLayoutId id="2147483806"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76099240"/>
      </p:ext>
    </p:extLst>
  </p:cSld>
  <p:clrMap bg1="dk1" tx1="lt1" bg2="dk2" tx2="lt2" accent1="accent1" accent2="accent2" accent3="accent3" accent4="accent4" accent5="accent5" accent6="accent6" hlink="hlink" folHlink="folHlink"/>
  <p:sldLayoutIdLst>
    <p:sldLayoutId id="2147483808"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7096249"/>
      </p:ext>
    </p:extLst>
  </p:cSld>
  <p:clrMap bg1="dk1" tx1="lt1" bg2="dk2" tx2="lt2" accent1="accent1" accent2="accent2" accent3="accent3" accent4="accent4" accent5="accent5" accent6="accent6" hlink="hlink" folHlink="folHlink"/>
  <p:sldLayoutIdLst>
    <p:sldLayoutId id="2147483810"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81213818"/>
      </p:ext>
    </p:extLst>
  </p:cSld>
  <p:clrMap bg1="dk1" tx1="lt1" bg2="dk2" tx2="lt2" accent1="accent1" accent2="accent2" accent3="accent3" accent4="accent4" accent5="accent5" accent6="accent6" hlink="hlink" folHlink="folHlink"/>
  <p:sldLayoutIdLst>
    <p:sldLayoutId id="2147483812"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08757457"/>
      </p:ext>
    </p:extLst>
  </p:cSld>
  <p:clrMap bg1="dk1" tx1="lt1" bg2="dk2" tx2="lt2" accent1="accent1" accent2="accent2" accent3="accent3" accent4="accent4" accent5="accent5" accent6="accent6" hlink="hlink" folHlink="folHlink"/>
  <p:sldLayoutIdLst>
    <p:sldLayoutId id="2147483814"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82811414"/>
      </p:ext>
    </p:extLst>
  </p:cSld>
  <p:clrMap bg1="dk1" tx1="lt1" bg2="dk2" tx2="lt2" accent1="accent1" accent2="accent2" accent3="accent3" accent4="accent4" accent5="accent5" accent6="accent6" hlink="hlink" folHlink="folHlink"/>
  <p:sldLayoutIdLst>
    <p:sldLayoutId id="2147483816"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20172778"/>
      </p:ext>
    </p:extLst>
  </p:cSld>
  <p:clrMap bg1="dk1" tx1="lt1" bg2="dk2" tx2="lt2" accent1="accent1" accent2="accent2" accent3="accent3" accent4="accent4" accent5="accent5" accent6="accent6" hlink="hlink" folHlink="folHlink"/>
  <p:sldLayoutIdLst>
    <p:sldLayoutId id="2147483818"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43178261"/>
      </p:ext>
    </p:extLst>
  </p:cSld>
  <p:clrMap bg1="dk1" tx1="lt1" bg2="dk2" tx2="lt2" accent1="accent1" accent2="accent2" accent3="accent3" accent4="accent4" accent5="accent5" accent6="accent6" hlink="hlink" folHlink="folHlink"/>
  <p:sldLayoutIdLst>
    <p:sldLayoutId id="214748369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2126DD-9F29-422D-9A12-46B8F715D47D}" type="datetime1">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8439718"/>
      </p:ext>
    </p:extLst>
  </p:cSld>
  <p:clrMap bg1="dk1" tx1="lt1" bg2="dk2" tx2="lt2" accent1="accent1" accent2="accent2" accent3="accent3" accent4="accent4" accent5="accent5" accent6="accent6" hlink="hlink" folHlink="folHlink"/>
  <p:sldLayoutIdLst>
    <p:sldLayoutId id="2147483820" r:id="rId1"/>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45682250"/>
      </p:ext>
    </p:extLst>
  </p:cSld>
  <p:clrMap bg1="dk1" tx1="lt1" bg2="dk2" tx2="lt2" accent1="accent1" accent2="accent2" accent3="accent3" accent4="accent4" accent5="accent5" accent6="accent6" hlink="hlink" folHlink="folHlink"/>
  <p:sldLayoutIdLst>
    <p:sldLayoutId id="214748382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92754389"/>
      </p:ext>
    </p:extLst>
  </p:cSld>
  <p:clrMap bg1="dk1" tx1="lt1" bg2="dk2" tx2="lt2" accent1="accent1" accent2="accent2" accent3="accent3" accent4="accent4" accent5="accent5" accent6="accent6" hlink="hlink" folHlink="folHlink"/>
  <p:sldLayoutIdLst>
    <p:sldLayoutId id="214748382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20058391"/>
      </p:ext>
    </p:extLst>
  </p:cSld>
  <p:clrMap bg1="dk1" tx1="lt1" bg2="dk2" tx2="lt2" accent1="accent1" accent2="accent2" accent3="accent3" accent4="accent4" accent5="accent5" accent6="accent6" hlink="hlink" folHlink="folHlink"/>
  <p:sldLayoutIdLst>
    <p:sldLayoutId id="214748382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6949662"/>
      </p:ext>
    </p:extLst>
  </p:cSld>
  <p:clrMap bg1="dk1" tx1="lt1" bg2="dk2" tx2="lt2" accent1="accent1" accent2="accent2" accent3="accent3" accent4="accent4" accent5="accent5" accent6="accent6" hlink="hlink" folHlink="folHlink"/>
  <p:sldLayoutIdLst>
    <p:sldLayoutId id="214748382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084433"/>
      </p:ext>
    </p:extLst>
  </p:cSld>
  <p:clrMap bg1="dk1" tx1="lt1" bg2="dk2" tx2="lt2" accent1="accent1" accent2="accent2" accent3="accent3" accent4="accent4" accent5="accent5" accent6="accent6" hlink="hlink" folHlink="folHlink"/>
  <p:sldLayoutIdLst>
    <p:sldLayoutId id="214748383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83029178"/>
      </p:ext>
    </p:extLst>
  </p:cSld>
  <p:clrMap bg1="dk1" tx1="lt1" bg2="dk2" tx2="lt2" accent1="accent1" accent2="accent2" accent3="accent3" accent4="accent4" accent5="accent5" accent6="accent6" hlink="hlink" folHlink="folHlink"/>
  <p:sldLayoutIdLst>
    <p:sldLayoutId id="214748383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53750298"/>
      </p:ext>
    </p:extLst>
  </p:cSld>
  <p:clrMap bg1="dk1" tx1="lt1" bg2="dk2" tx2="lt2" accent1="accent1" accent2="accent2" accent3="accent3" accent4="accent4" accent5="accent5" accent6="accent6" hlink="hlink" folHlink="folHlink"/>
  <p:sldLayoutIdLst>
    <p:sldLayoutId id="214748383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4452481"/>
      </p:ext>
    </p:extLst>
  </p:cSld>
  <p:clrMap bg1="dk1" tx1="lt1" bg2="dk2" tx2="lt2" accent1="accent1" accent2="accent2" accent3="accent3" accent4="accent4" accent5="accent5" accent6="accent6" hlink="hlink" folHlink="folHlink"/>
  <p:sldLayoutIdLst>
    <p:sldLayoutId id="214748383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3114907"/>
      </p:ext>
    </p:extLst>
  </p:cSld>
  <p:clrMap bg1="dk1" tx1="lt1" bg2="dk2" tx2="lt2" accent1="accent1" accent2="accent2" accent3="accent3" accent4="accent4" accent5="accent5" accent6="accent6" hlink="hlink" folHlink="folHlink"/>
  <p:sldLayoutIdLst>
    <p:sldLayoutId id="214748383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69575831"/>
      </p:ext>
    </p:extLst>
  </p:cSld>
  <p:clrMap bg1="dk1" tx1="lt1" bg2="dk2" tx2="lt2" accent1="accent1" accent2="accent2" accent3="accent3" accent4="accent4" accent5="accent5" accent6="accent6" hlink="hlink" folHlink="folHlink"/>
  <p:sldLayoutIdLst>
    <p:sldLayoutId id="214748369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1676912"/>
      </p:ext>
    </p:extLst>
  </p:cSld>
  <p:clrMap bg1="dk1" tx1="lt1" bg2="dk2" tx2="lt2" accent1="accent1" accent2="accent2" accent3="accent3" accent4="accent4" accent5="accent5" accent6="accent6" hlink="hlink" folHlink="folHlink"/>
  <p:sldLayoutIdLst>
    <p:sldLayoutId id="214748384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48588684"/>
      </p:ext>
    </p:extLst>
  </p:cSld>
  <p:clrMap bg1="dk1" tx1="lt1" bg2="dk2" tx2="lt2" accent1="accent1" accent2="accent2" accent3="accent3" accent4="accent4" accent5="accent5" accent6="accent6" hlink="hlink" folHlink="folHlink"/>
  <p:sldLayoutIdLst>
    <p:sldLayoutId id="214748384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118699"/>
      </p:ext>
    </p:extLst>
  </p:cSld>
  <p:clrMap bg1="dk1" tx1="lt1" bg2="dk2" tx2="lt2" accent1="accent1" accent2="accent2" accent3="accent3" accent4="accent4" accent5="accent5" accent6="accent6" hlink="hlink" folHlink="folHlink"/>
  <p:sldLayoutIdLst>
    <p:sldLayoutId id="214748384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8542148"/>
      </p:ext>
    </p:extLst>
  </p:cSld>
  <p:clrMap bg1="dk1" tx1="lt1" bg2="dk2" tx2="lt2" accent1="accent1" accent2="accent2" accent3="accent3" accent4="accent4" accent5="accent5" accent6="accent6" hlink="hlink" folHlink="folHlink"/>
  <p:sldLayoutIdLst>
    <p:sldLayoutId id="214748384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464540"/>
      </p:ext>
    </p:extLst>
  </p:cSld>
  <p:clrMap bg1="dk1" tx1="lt1" bg2="dk2" tx2="lt2" accent1="accent1" accent2="accent2" accent3="accent3" accent4="accent4" accent5="accent5" accent6="accent6" hlink="hlink" folHlink="folHlink"/>
  <p:sldLayoutIdLst>
    <p:sldLayoutId id="214748384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9582178"/>
      </p:ext>
    </p:extLst>
  </p:cSld>
  <p:clrMap bg1="dk1" tx1="lt1" bg2="dk2" tx2="lt2" accent1="accent1" accent2="accent2" accent3="accent3" accent4="accent4" accent5="accent5" accent6="accent6" hlink="hlink" folHlink="folHlink"/>
  <p:sldLayoutIdLst>
    <p:sldLayoutId id="214748385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28589574"/>
      </p:ext>
    </p:extLst>
  </p:cSld>
  <p:clrMap bg1="dk1" tx1="lt1" bg2="dk2" tx2="lt2" accent1="accent1" accent2="accent2" accent3="accent3" accent4="accent4" accent5="accent5" accent6="accent6" hlink="hlink" folHlink="folHlink"/>
  <p:sldLayoutIdLst>
    <p:sldLayoutId id="214748385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91988283"/>
      </p:ext>
    </p:extLst>
  </p:cSld>
  <p:clrMap bg1="dk1" tx1="lt1" bg2="dk2" tx2="lt2" accent1="accent1" accent2="accent2" accent3="accent3" accent4="accent4" accent5="accent5" accent6="accent6" hlink="hlink" folHlink="folHlink"/>
  <p:sldLayoutIdLst>
    <p:sldLayoutId id="214748385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1200" y="381000"/>
            <a:ext cx="9372600" cy="12954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81200" y="1987419"/>
            <a:ext cx="9372600" cy="44831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631790" y="5586761"/>
            <a:ext cx="280731" cy="883759"/>
          </a:xfrm>
          <a:prstGeom prst="rect">
            <a:avLst/>
          </a:prstGeom>
        </p:spPr>
        <p:txBody>
          <a:bodyPr vert="vert270" lIns="91440" tIns="45720" rIns="91440" bIns="45720" rtlCol="0" anchor="ctr"/>
          <a:lstStyle>
            <a:lvl1pPr algn="l">
              <a:defRPr sz="1200">
                <a:solidFill>
                  <a:schemeClr val="tx2">
                    <a:lumMod val="65000"/>
                    <a:lumOff val="35000"/>
                  </a:schemeClr>
                </a:solidFill>
              </a:defRPr>
            </a:lvl1pPr>
          </a:lstStyle>
          <a:p>
            <a:pPr defTabSz="914400"/>
            <a:endParaRPr lang="en-US" dirty="0">
              <a:solidFill>
                <a:srgbClr val="000000">
                  <a:lumMod val="65000"/>
                  <a:lumOff val="35000"/>
                </a:srgbClr>
              </a:solidFill>
            </a:endParaRPr>
          </a:p>
        </p:txBody>
      </p:sp>
      <p:sp>
        <p:nvSpPr>
          <p:cNvPr id="5" name="Footer Placeholder 4"/>
          <p:cNvSpPr>
            <a:spLocks noGrp="1"/>
          </p:cNvSpPr>
          <p:nvPr>
            <p:ph type="ftr" sz="quarter" idx="3"/>
          </p:nvPr>
        </p:nvSpPr>
        <p:spPr>
          <a:xfrm>
            <a:off x="11631790" y="365125"/>
            <a:ext cx="280730" cy="5139936"/>
          </a:xfrm>
          <a:prstGeom prst="rect">
            <a:avLst/>
          </a:prstGeom>
        </p:spPr>
        <p:txBody>
          <a:bodyPr vert="vert270" lIns="91440" tIns="45720" rIns="91440" bIns="45720" rtlCol="0" anchor="ctr"/>
          <a:lstStyle>
            <a:lvl1pPr algn="ctr">
              <a:defRPr sz="1200">
                <a:solidFill>
                  <a:schemeClr val="tx2">
                    <a:lumMod val="65000"/>
                    <a:lumOff val="35000"/>
                  </a:schemeClr>
                </a:solidFill>
              </a:defRPr>
            </a:lvl1pPr>
          </a:lstStyle>
          <a:p>
            <a:pPr defTabSz="914400"/>
            <a:endParaRPr lang="en-US" dirty="0">
              <a:solidFill>
                <a:srgbClr val="000000">
                  <a:lumMod val="65000"/>
                  <a:lumOff val="35000"/>
                </a:srgbClr>
              </a:solidFill>
            </a:endParaRPr>
          </a:p>
        </p:txBody>
      </p:sp>
      <p:sp>
        <p:nvSpPr>
          <p:cNvPr id="6" name="Slide Number Placeholder 5"/>
          <p:cNvSpPr>
            <a:spLocks noGrp="1"/>
          </p:cNvSpPr>
          <p:nvPr>
            <p:ph type="sldNum" sz="quarter" idx="4"/>
          </p:nvPr>
        </p:nvSpPr>
        <p:spPr>
          <a:xfrm>
            <a:off x="313321" y="6268940"/>
            <a:ext cx="722377" cy="201580"/>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pPr defTabSz="914400"/>
            <a:fld id="{E31375A4-56A4-47D6-9801-1991572033F7}" type="slidenum">
              <a:rPr lang="en-US" smtClean="0">
                <a:solidFill>
                  <a:srgbClr val="000000">
                    <a:lumMod val="65000"/>
                    <a:lumOff val="35000"/>
                  </a:srgbClr>
                </a:solidFill>
              </a:rPr>
              <a:pPr defTabSz="914400"/>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2203360498"/>
      </p:ext>
    </p:extLst>
  </p:cSld>
  <p:clrMap bg1="lt1" tx1="dk1" bg2="lt2" tx2="dk2" accent1="accent1" accent2="accent2" accent3="accent3" accent4="accent4" accent5="accent5" accent6="accent6" hlink="hlink" folHlink="folHlink"/>
  <p:sldLayoutIdLst>
    <p:sldLayoutId id="214748385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4400" kern="1200" cap="all" baseline="0">
          <a:solidFill>
            <a:schemeClr val="accent1">
              <a:lumMod val="50000"/>
            </a:schemeClr>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87729480"/>
      </p:ext>
    </p:extLst>
  </p:cSld>
  <p:clrMap bg1="dk1" tx1="lt1" bg2="dk2" tx2="lt2" accent1="accent1" accent2="accent2" accent3="accent3" accent4="accent4" accent5="accent5" accent6="accent6" hlink="hlink" folHlink="folHlink"/>
  <p:sldLayoutIdLst>
    <p:sldLayoutId id="214748385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FE36D7-C94D-461A-A30D-C2828306AE4D}" type="datetimeFigureOut">
              <a:rPr lang="en-US" smtClean="0">
                <a:solidFill>
                  <a:prstClr val="white"/>
                </a:solidFill>
              </a:rPr>
              <a:pPr/>
              <a:t>1/4/2018</a:t>
            </a:fld>
            <a:endParaRPr lang="en-US">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64861C-832D-4A6F-935E-A845322B2E4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10441458"/>
      </p:ext>
    </p:extLst>
  </p:cSld>
  <p:clrMap bg1="dk1" tx1="lt1" bg2="dk2" tx2="lt2" accent1="accent1" accent2="accent2" accent3="accent3" accent4="accent4" accent5="accent5" accent6="accent6" hlink="hlink" folHlink="folHlink"/>
  <p:sldLayoutIdLst>
    <p:sldLayoutId id="214748369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85930076"/>
      </p:ext>
    </p:extLst>
  </p:cSld>
  <p:clrMap bg1="dk1" tx1="lt1" bg2="dk2" tx2="lt2" accent1="accent1" accent2="accent2" accent3="accent3" accent4="accent4" accent5="accent5" accent6="accent6" hlink="hlink" folHlink="folHlink"/>
  <p:sldLayoutIdLst>
    <p:sldLayoutId id="214748386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099285"/>
      </p:ext>
    </p:extLst>
  </p:cSld>
  <p:clrMap bg1="dk1" tx1="lt1" bg2="dk2" tx2="lt2" accent1="accent1" accent2="accent2" accent3="accent3" accent4="accent4" accent5="accent5" accent6="accent6" hlink="hlink" folHlink="folHlink"/>
  <p:sldLayoutIdLst>
    <p:sldLayoutId id="214748386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7655815"/>
      </p:ext>
    </p:extLst>
  </p:cSld>
  <p:clrMap bg1="dk1" tx1="lt1" bg2="dk2" tx2="lt2" accent1="accent1" accent2="accent2" accent3="accent3" accent4="accent4" accent5="accent5" accent6="accent6" hlink="hlink" folHlink="folHlink"/>
  <p:sldLayoutIdLst>
    <p:sldLayoutId id="214748386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19208072"/>
      </p:ext>
    </p:extLst>
  </p:cSld>
  <p:clrMap bg1="dk1" tx1="lt1" bg2="dk2" tx2="lt2" accent1="accent1" accent2="accent2" accent3="accent3" accent4="accent4" accent5="accent5" accent6="accent6" hlink="hlink" folHlink="folHlink"/>
  <p:sldLayoutIdLst>
    <p:sldLayoutId id="214748386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2539279"/>
      </p:ext>
    </p:extLst>
  </p:cSld>
  <p:clrMap bg1="dk1" tx1="lt1" bg2="dk2" tx2="lt2" accent1="accent1" accent2="accent2" accent3="accent3" accent4="accent4" accent5="accent5" accent6="accent6" hlink="hlink" folHlink="folHlink"/>
  <p:sldLayoutIdLst>
    <p:sldLayoutId id="214748386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61852227"/>
      </p:ext>
    </p:extLst>
  </p:cSld>
  <p:clrMap bg1="dk1" tx1="lt1" bg2="dk2" tx2="lt2" accent1="accent1" accent2="accent2" accent3="accent3" accent4="accent4" accent5="accent5" accent6="accent6" hlink="hlink" folHlink="folHlink"/>
  <p:sldLayoutIdLst>
    <p:sldLayoutId id="2147483870"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2755766"/>
      </p:ext>
    </p:extLst>
  </p:cSld>
  <p:clrMap bg1="dk1" tx1="lt1" bg2="dk2" tx2="lt2" accent1="accent1" accent2="accent2" accent3="accent3" accent4="accent4" accent5="accent5" accent6="accent6" hlink="hlink" folHlink="folHlink"/>
  <p:sldLayoutIdLst>
    <p:sldLayoutId id="214748387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8577719"/>
      </p:ext>
    </p:extLst>
  </p:cSld>
  <p:clrMap bg1="dk1" tx1="lt1" bg2="dk2" tx2="lt2" accent1="accent1" accent2="accent2" accent3="accent3" accent4="accent4" accent5="accent5" accent6="accent6" hlink="hlink" folHlink="folHlink"/>
  <p:sldLayoutIdLst>
    <p:sldLayoutId id="2147483874"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7747302"/>
      </p:ext>
    </p:extLst>
  </p:cSld>
  <p:clrMap bg1="dk1" tx1="lt1" bg2="dk2" tx2="lt2" accent1="accent1" accent2="accent2" accent3="accent3" accent4="accent4" accent5="accent5" accent6="accent6" hlink="hlink" folHlink="folHlink"/>
  <p:sldLayoutIdLst>
    <p:sldLayoutId id="2147483876"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white"/>
                </a:solidFill>
              </a:rPr>
              <a:pPr/>
              <a:t>1/4/2018</a:t>
            </a:fld>
            <a:endParaRPr lang="en-US" dirty="0">
              <a:solidFill>
                <a:prstClr val="white"/>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36712647"/>
      </p:ext>
    </p:extLst>
  </p:cSld>
  <p:clrMap bg1="dk1" tx1="lt1" bg2="dk2" tx2="lt2" accent1="accent1" accent2="accent2" accent3="accent3" accent4="accent4" accent5="accent5" accent6="accent6" hlink="hlink" folHlink="folHlink"/>
  <p:sldLayoutIdLst>
    <p:sldLayoutId id="2147483878"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0.xml"/></Relationships>
</file>

<file path=ppt/slides/_rels/slide1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5.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50.xml"/><Relationship Id="rId1" Type="http://schemas.openxmlformats.org/officeDocument/2006/relationships/slideLayout" Target="../slideLayouts/slideLayout10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6.xml.rels><?xml version="1.0" encoding="UTF-8" standalone="yes"?>
<Relationships xmlns="http://schemas.openxmlformats.org/package/2006/relationships"><Relationship Id="rId3" Type="http://schemas.openxmlformats.org/officeDocument/2006/relationships/hyperlink" Target="http://pwd.hawaii.gov/act241" TargetMode="External"/><Relationship Id="rId2" Type="http://schemas.openxmlformats.org/officeDocument/2006/relationships/notesSlide" Target="../notesSlides/notesSlide60.xml"/><Relationship Id="rId1" Type="http://schemas.openxmlformats.org/officeDocument/2006/relationships/slideLayout" Target="../slideLayouts/slideLayout114.xml"/><Relationship Id="rId4" Type="http://schemas.openxmlformats.org/officeDocument/2006/relationships/image" Target="../media/image38.tmp"/></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5.xml"/></Relationships>
</file>

<file path=ppt/slides/_rels/slide11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62.xml"/><Relationship Id="rId1" Type="http://schemas.openxmlformats.org/officeDocument/2006/relationships/slideLayout" Target="../slideLayouts/slideLayout1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hyperlink" Target="http://hawaii.gov/pwd" TargetMode="External"/><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8.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0.xml"/><Relationship Id="rId1" Type="http://schemas.openxmlformats.org/officeDocument/2006/relationships/vmlDrawing" Target="../drawings/vmlDrawing4.vml"/><Relationship Id="rId5" Type="http://schemas.openxmlformats.org/officeDocument/2006/relationships/image" Target="../media/image15.wmf"/><Relationship Id="rId4" Type="http://schemas.openxmlformats.org/officeDocument/2006/relationships/oleObject" Target="../embeddings/oleObject4.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2.xml"/><Relationship Id="rId1" Type="http://schemas.openxmlformats.org/officeDocument/2006/relationships/vmlDrawing" Target="../drawings/vmlDrawing5.vml"/><Relationship Id="rId6" Type="http://schemas.openxmlformats.org/officeDocument/2006/relationships/image" Target="../media/image16.emf"/><Relationship Id="rId5" Type="http://schemas.openxmlformats.org/officeDocument/2006/relationships/oleObject" Target="../embeddings/Microsoft_Excel_97-2003_Worksheet1.xls"/><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3.xml"/><Relationship Id="rId1" Type="http://schemas.openxmlformats.org/officeDocument/2006/relationships/vmlDrawing" Target="../drawings/vmlDrawing6.vml"/><Relationship Id="rId5" Type="http://schemas.openxmlformats.org/officeDocument/2006/relationships/image" Target="../media/image17.emf"/><Relationship Id="rId4"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4.xml"/><Relationship Id="rId1" Type="http://schemas.openxmlformats.org/officeDocument/2006/relationships/vmlDrawing" Target="../drawings/vmlDrawing7.vml"/><Relationship Id="rId5" Type="http://schemas.openxmlformats.org/officeDocument/2006/relationships/image" Target="../media/image18.emf"/><Relationship Id="rId4" Type="http://schemas.openxmlformats.org/officeDocument/2006/relationships/oleObject" Target="../embeddings/oleObject7.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5.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6.xml"/><Relationship Id="rId1" Type="http://schemas.openxmlformats.org/officeDocument/2006/relationships/vmlDrawing" Target="../drawings/vmlDrawing9.vml"/><Relationship Id="rId5" Type="http://schemas.openxmlformats.org/officeDocument/2006/relationships/image" Target="../media/image20.emf"/><Relationship Id="rId4" Type="http://schemas.openxmlformats.org/officeDocument/2006/relationships/oleObject" Target="../embeddings/oleObject9.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7.xml"/><Relationship Id="rId1" Type="http://schemas.openxmlformats.org/officeDocument/2006/relationships/vmlDrawing" Target="../drawings/vmlDrawing10.vml"/><Relationship Id="rId5" Type="http://schemas.openxmlformats.org/officeDocument/2006/relationships/image" Target="../media/image21.emf"/><Relationship Id="rId4" Type="http://schemas.openxmlformats.org/officeDocument/2006/relationships/oleObject" Target="../embeddings/oleObject10.bin"/></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68.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69.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0.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29.emf"/><Relationship Id="rId2" Type="http://schemas.openxmlformats.org/officeDocument/2006/relationships/slideLayout" Target="../slideLayouts/slideLayout71.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image" Target="../media/image28.emf"/><Relationship Id="rId4" Type="http://schemas.openxmlformats.org/officeDocument/2006/relationships/oleObject" Target="../embeddings/oleObject11.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542"/>
            <a:ext cx="10972800" cy="1820622"/>
          </a:xfrm>
        </p:spPr>
        <p:txBody>
          <a:bodyPr>
            <a:normAutofit fontScale="90000"/>
          </a:bodyPr>
          <a:lstStyle/>
          <a:p>
            <a:pPr algn="ctr"/>
            <a:r>
              <a:rPr lang="en-US" sz="4800" dirty="0"/>
              <a:t>ACT 241 CAPITAL IMPROVEMENTS PROGRAM (CIP) PROJECT </a:t>
            </a:r>
            <a:r>
              <a:rPr lang="en-US" sz="4800" dirty="0" smtClean="0"/>
              <a:t>TRAINING</a:t>
            </a:r>
            <a:br>
              <a:rPr lang="en-US" sz="4800" dirty="0" smtClean="0"/>
            </a:br>
            <a:r>
              <a:rPr lang="en-US" sz="4800" dirty="0" smtClean="0"/>
              <a:t>December 5, 2017</a:t>
            </a:r>
            <a:endParaRPr lang="en-US" sz="4800" dirty="0"/>
          </a:p>
        </p:txBody>
      </p:sp>
      <p:sp>
        <p:nvSpPr>
          <p:cNvPr id="3" name="Content Placeholder 2"/>
          <p:cNvSpPr>
            <a:spLocks noGrp="1"/>
          </p:cNvSpPr>
          <p:nvPr>
            <p:ph idx="1"/>
          </p:nvPr>
        </p:nvSpPr>
        <p:spPr/>
        <p:txBody>
          <a:bodyPr>
            <a:normAutofit fontScale="92500" lnSpcReduction="10000"/>
          </a:bodyPr>
          <a:lstStyle/>
          <a:p>
            <a:r>
              <a:rPr lang="en-US" sz="3400" dirty="0" smtClean="0"/>
              <a:t>9:00 – Introduction</a:t>
            </a:r>
          </a:p>
          <a:p>
            <a:r>
              <a:rPr lang="en-US" sz="3400" dirty="0" smtClean="0"/>
              <a:t>9:15 – Planning Phase</a:t>
            </a:r>
          </a:p>
          <a:p>
            <a:r>
              <a:rPr lang="en-US" sz="3400" dirty="0" smtClean="0"/>
              <a:t>9:45 – Design/Permitting Phase</a:t>
            </a:r>
          </a:p>
          <a:p>
            <a:r>
              <a:rPr lang="en-US" sz="3400" dirty="0" smtClean="0"/>
              <a:t>10:30 – Break</a:t>
            </a:r>
          </a:p>
          <a:p>
            <a:r>
              <a:rPr lang="en-US" sz="3400" dirty="0" smtClean="0"/>
              <a:t>10:45 – Bidding Phase</a:t>
            </a:r>
          </a:p>
          <a:p>
            <a:r>
              <a:rPr lang="en-US" sz="3400" dirty="0" smtClean="0"/>
              <a:t>11:00 – Construction Phase</a:t>
            </a:r>
          </a:p>
          <a:p>
            <a:r>
              <a:rPr lang="en-US" sz="3400" dirty="0" smtClean="0"/>
              <a:t>11:30 – Post Construction/Warranty Phase</a:t>
            </a:r>
          </a:p>
          <a:p>
            <a:r>
              <a:rPr lang="en-US" sz="3400" dirty="0" smtClean="0"/>
              <a:t>11:45 – Wrap up/Questions</a:t>
            </a:r>
          </a:p>
          <a:p>
            <a:pPr marL="514350" indent="-514350">
              <a:buFont typeface="+mj-lt"/>
              <a:buAutoNum type="arabicPeriod"/>
            </a:pPr>
            <a:endParaRPr lang="en-US" sz="3600" cap="none" dirty="0"/>
          </a:p>
          <a:p>
            <a:pPr lvl="1"/>
            <a:endParaRPr lang="en-US" sz="2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562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2824734"/>
          </a:xfrm>
        </p:spPr>
        <p:txBody>
          <a:bodyPr/>
          <a:lstStyle/>
          <a:p>
            <a:pPr algn="ctr"/>
            <a:r>
              <a:rPr lang="en-US" sz="7200" dirty="0" smtClean="0"/>
              <a:t>MAHALO</a:t>
            </a:r>
            <a:endParaRPr lang="en-US" sz="7200" dirty="0"/>
          </a:p>
        </p:txBody>
      </p:sp>
      <p:sp>
        <p:nvSpPr>
          <p:cNvPr id="4" name="TextBox 3"/>
          <p:cNvSpPr txBox="1"/>
          <p:nvPr/>
        </p:nvSpPr>
        <p:spPr>
          <a:xfrm>
            <a:off x="5577422" y="4028038"/>
            <a:ext cx="6004978" cy="2062103"/>
          </a:xfrm>
          <a:prstGeom prst="rect">
            <a:avLst/>
          </a:prstGeom>
          <a:noFill/>
        </p:spPr>
        <p:txBody>
          <a:bodyPr wrap="none" rtlCol="0">
            <a:spAutoFit/>
          </a:bodyPr>
          <a:lstStyle/>
          <a:p>
            <a:pPr algn="ctr"/>
            <a:r>
              <a:rPr lang="en-US" sz="3200" dirty="0"/>
              <a:t>Roderick K. Becker</a:t>
            </a:r>
          </a:p>
          <a:p>
            <a:pPr algn="ctr"/>
            <a:r>
              <a:rPr lang="en-US" sz="3200" dirty="0"/>
              <a:t>COMPTROLLER</a:t>
            </a:r>
          </a:p>
          <a:p>
            <a:pPr algn="ctr"/>
            <a:r>
              <a:rPr lang="en-US" sz="3200" dirty="0"/>
              <a:t>Department of</a:t>
            </a:r>
          </a:p>
          <a:p>
            <a:pPr algn="ctr"/>
            <a:r>
              <a:rPr lang="en-US" sz="3200" dirty="0"/>
              <a:t>Accounting and General Services</a:t>
            </a:r>
          </a:p>
        </p:txBody>
      </p:sp>
    </p:spTree>
    <p:extLst>
      <p:ext uri="{BB962C8B-B14F-4D97-AF65-F5344CB8AC3E}">
        <p14:creationId xmlns:p14="http://schemas.microsoft.com/office/powerpoint/2010/main" val="295505207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1375A4-56A4-47D6-9801-1991572033F7}" type="slidenum">
              <a:rPr lang="en-US" smtClean="0">
                <a:solidFill>
                  <a:srgbClr val="000000">
                    <a:lumMod val="65000"/>
                    <a:lumOff val="35000"/>
                  </a:srgbClr>
                </a:solidFill>
              </a:rPr>
              <a:pPr/>
              <a:t>100</a:t>
            </a:fld>
            <a:endParaRPr lang="en-US" dirty="0">
              <a:solidFill>
                <a:srgbClr val="000000">
                  <a:lumMod val="65000"/>
                  <a:lumOff val="35000"/>
                </a:srgbClr>
              </a:solidFill>
            </a:endParaRPr>
          </a:p>
        </p:txBody>
      </p:sp>
      <p:pic>
        <p:nvPicPr>
          <p:cNvPr id="3" name="Picture 2"/>
          <p:cNvPicPr>
            <a:picLocks noChangeAspect="1"/>
          </p:cNvPicPr>
          <p:nvPr/>
        </p:nvPicPr>
        <p:blipFill>
          <a:blip r:embed="rId2"/>
          <a:stretch>
            <a:fillRect/>
          </a:stretch>
        </p:blipFill>
        <p:spPr>
          <a:xfrm>
            <a:off x="2033983" y="191751"/>
            <a:ext cx="8019162" cy="6383720"/>
          </a:xfrm>
          <a:prstGeom prst="rect">
            <a:avLst/>
          </a:prstGeom>
        </p:spPr>
      </p:pic>
    </p:spTree>
    <p:extLst>
      <p:ext uri="{BB962C8B-B14F-4D97-AF65-F5344CB8AC3E}">
        <p14:creationId xmlns:p14="http://schemas.microsoft.com/office/powerpoint/2010/main" val="172886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1375A4-56A4-47D6-9801-1991572033F7}" type="slidenum">
              <a:rPr lang="en-US" smtClean="0">
                <a:solidFill>
                  <a:srgbClr val="000000">
                    <a:lumMod val="65000"/>
                    <a:lumOff val="35000"/>
                  </a:srgbClr>
                </a:solidFill>
              </a:rPr>
              <a:pPr/>
              <a:t>101</a:t>
            </a:fld>
            <a:endParaRPr lang="en-US" dirty="0">
              <a:solidFill>
                <a:srgbClr val="000000">
                  <a:lumMod val="65000"/>
                  <a:lumOff val="35000"/>
                </a:srgbClr>
              </a:solidFill>
            </a:endParaRPr>
          </a:p>
        </p:txBody>
      </p:sp>
      <p:pic>
        <p:nvPicPr>
          <p:cNvPr id="3" name="Picture 2"/>
          <p:cNvPicPr>
            <a:picLocks noChangeAspect="1"/>
          </p:cNvPicPr>
          <p:nvPr/>
        </p:nvPicPr>
        <p:blipFill>
          <a:blip r:embed="rId2"/>
          <a:stretch>
            <a:fillRect/>
          </a:stretch>
        </p:blipFill>
        <p:spPr>
          <a:xfrm>
            <a:off x="2853032" y="251031"/>
            <a:ext cx="6820986" cy="6297254"/>
          </a:xfrm>
          <a:prstGeom prst="rect">
            <a:avLst/>
          </a:prstGeom>
        </p:spPr>
      </p:pic>
    </p:spTree>
    <p:extLst>
      <p:ext uri="{BB962C8B-B14F-4D97-AF65-F5344CB8AC3E}">
        <p14:creationId xmlns:p14="http://schemas.microsoft.com/office/powerpoint/2010/main" val="22826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1375A4-56A4-47D6-9801-1991572033F7}" type="slidenum">
              <a:rPr lang="en-US" smtClean="0">
                <a:solidFill>
                  <a:srgbClr val="000000">
                    <a:lumMod val="65000"/>
                    <a:lumOff val="35000"/>
                  </a:srgbClr>
                </a:solidFill>
              </a:rPr>
              <a:pPr/>
              <a:t>102</a:t>
            </a:fld>
            <a:endParaRPr lang="en-US" dirty="0">
              <a:solidFill>
                <a:srgbClr val="000000">
                  <a:lumMod val="65000"/>
                  <a:lumOff val="35000"/>
                </a:srgbClr>
              </a:solidFill>
            </a:endParaRPr>
          </a:p>
        </p:txBody>
      </p:sp>
      <p:pic>
        <p:nvPicPr>
          <p:cNvPr id="3" name="Picture 2"/>
          <p:cNvPicPr>
            <a:picLocks noChangeAspect="1"/>
          </p:cNvPicPr>
          <p:nvPr/>
        </p:nvPicPr>
        <p:blipFill>
          <a:blip r:embed="rId2"/>
          <a:stretch>
            <a:fillRect/>
          </a:stretch>
        </p:blipFill>
        <p:spPr>
          <a:xfrm>
            <a:off x="2880850" y="57294"/>
            <a:ext cx="6791325" cy="6731882"/>
          </a:xfrm>
          <a:prstGeom prst="rect">
            <a:avLst/>
          </a:prstGeom>
        </p:spPr>
      </p:pic>
    </p:spTree>
    <p:extLst>
      <p:ext uri="{BB962C8B-B14F-4D97-AF65-F5344CB8AC3E}">
        <p14:creationId xmlns:p14="http://schemas.microsoft.com/office/powerpoint/2010/main" val="7291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6007" y="292628"/>
            <a:ext cx="11671069" cy="4096491"/>
          </a:xfrm>
        </p:spPr>
        <p:txBody>
          <a:bodyPr/>
          <a:lstStyle/>
          <a:p>
            <a:pPr algn="ctr"/>
            <a:r>
              <a:rPr lang="en-US" sz="4000" b="1" dirty="0" smtClean="0"/>
              <a:t>Mahalo</a:t>
            </a:r>
            <a:r>
              <a:rPr lang="en-US" dirty="0" smtClean="0"/>
              <a:t/>
            </a:r>
            <a:br>
              <a:rPr lang="en-US" dirty="0" smtClean="0"/>
            </a:br>
            <a:r>
              <a:rPr lang="en-US" dirty="0" smtClean="0"/>
              <a:t/>
            </a:r>
            <a:br>
              <a:rPr lang="en-US" dirty="0" smtClean="0"/>
            </a:br>
            <a:r>
              <a:rPr lang="en-US" dirty="0"/>
              <a:t/>
            </a:r>
            <a:br>
              <a:rPr lang="en-US" dirty="0"/>
            </a:br>
            <a:endParaRPr lang="en-US" dirty="0"/>
          </a:p>
        </p:txBody>
      </p:sp>
      <p:sp>
        <p:nvSpPr>
          <p:cNvPr id="5" name="Content Placeholder 2"/>
          <p:cNvSpPr txBox="1">
            <a:spLocks/>
          </p:cNvSpPr>
          <p:nvPr/>
        </p:nvSpPr>
        <p:spPr>
          <a:xfrm>
            <a:off x="685801" y="2152996"/>
            <a:ext cx="10864900" cy="4562357"/>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buClr>
                <a:prstClr val="white"/>
              </a:buClr>
            </a:pPr>
            <a:endParaRPr lang="en-US" sz="2800" dirty="0" smtClean="0">
              <a:solidFill>
                <a:prstClr val="white"/>
              </a:solidFill>
            </a:endParaRPr>
          </a:p>
          <a:p>
            <a:pPr algn="ctr">
              <a:buClr>
                <a:prstClr val="white"/>
              </a:buClr>
            </a:pPr>
            <a:endParaRPr lang="en-US" sz="2800" dirty="0" smtClean="0">
              <a:solidFill>
                <a:prstClr val="white"/>
              </a:solidFill>
            </a:endParaRPr>
          </a:p>
          <a:p>
            <a:pPr algn="ctr">
              <a:buClr>
                <a:prstClr val="white"/>
              </a:buClr>
            </a:pPr>
            <a:r>
              <a:rPr lang="en-US" sz="4000" dirty="0" smtClean="0">
                <a:solidFill>
                  <a:prstClr val="white"/>
                </a:solidFill>
              </a:rPr>
              <a:t>Questions &amp; answers</a:t>
            </a:r>
          </a:p>
          <a:p>
            <a:pPr lvl="1">
              <a:buClr>
                <a:prstClr val="white"/>
              </a:buClr>
            </a:pPr>
            <a:endParaRPr lang="en-US" sz="2400" dirty="0" smtClean="0">
              <a:solidFill>
                <a:prstClr val="white">
                  <a:tint val="75000"/>
                </a:prstClr>
              </a:solidFill>
            </a:endParaRPr>
          </a:p>
          <a:p>
            <a:pPr lvl="1">
              <a:buClr>
                <a:prstClr val="white"/>
              </a:buClr>
            </a:pPr>
            <a:endParaRPr lang="en-US" sz="2600" dirty="0">
              <a:solidFill>
                <a:prstClr val="white">
                  <a:tint val="75000"/>
                </a:prstClr>
              </a:solidFill>
            </a:endParaRPr>
          </a:p>
        </p:txBody>
      </p:sp>
    </p:spTree>
    <p:extLst>
      <p:ext uri="{BB962C8B-B14F-4D97-AF65-F5344CB8AC3E}">
        <p14:creationId xmlns:p14="http://schemas.microsoft.com/office/powerpoint/2010/main" val="3404912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7091" y="516194"/>
            <a:ext cx="8373034" cy="5294671"/>
          </a:xfrm>
        </p:spPr>
        <p:txBody>
          <a:bodyPr>
            <a:normAutofit/>
          </a:bodyPr>
          <a:lstStyle/>
          <a:p>
            <a:r>
              <a:rPr lang="en-US" dirty="0" smtClean="0"/>
              <a:t>POST-construction</a:t>
            </a:r>
            <a:br>
              <a:rPr lang="en-US" dirty="0" smtClean="0"/>
            </a:br>
            <a:r>
              <a:rPr lang="en-US" dirty="0"/>
              <a:t/>
            </a:r>
            <a:br>
              <a:rPr lang="en-US" dirty="0"/>
            </a:br>
            <a:r>
              <a:rPr lang="en-US" dirty="0" smtClean="0"/>
              <a:t>Scott Ojiri</a:t>
            </a:r>
            <a:br>
              <a:rPr lang="en-US" dirty="0" smtClean="0"/>
            </a:br>
            <a:r>
              <a:rPr lang="en-US" dirty="0" err="1" smtClean="0"/>
              <a:t>dags</a:t>
            </a:r>
            <a:r>
              <a:rPr lang="en-US" dirty="0" smtClean="0"/>
              <a:t> – public works</a:t>
            </a:r>
            <a:r>
              <a:rPr lang="en-US" sz="2000" dirty="0" smtClean="0"/>
              <a:t/>
            </a:r>
            <a:br>
              <a:rPr lang="en-US" sz="2000" dirty="0" smtClean="0"/>
            </a:br>
            <a:endParaRPr lang="en-US" dirty="0"/>
          </a:p>
        </p:txBody>
      </p:sp>
    </p:spTree>
    <p:extLst>
      <p:ext uri="{BB962C8B-B14F-4D97-AF65-F5344CB8AC3E}">
        <p14:creationId xmlns:p14="http://schemas.microsoft.com/office/powerpoint/2010/main" val="37171750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50829"/>
            <a:ext cx="10131425" cy="886119"/>
          </a:xfrm>
        </p:spPr>
        <p:txBody>
          <a:bodyPr/>
          <a:lstStyle/>
          <a:p>
            <a:pPr algn="ctr"/>
            <a:r>
              <a:rPr lang="en-US" dirty="0" smtClean="0"/>
              <a:t>Post-construction</a:t>
            </a:r>
            <a:endParaRPr lang="en-US" dirty="0"/>
          </a:p>
        </p:txBody>
      </p:sp>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318" y="2187019"/>
            <a:ext cx="11942922" cy="2215298"/>
          </a:xfrm>
        </p:spPr>
      </p:pic>
    </p:spTree>
    <p:extLst>
      <p:ext uri="{BB962C8B-B14F-4D97-AF65-F5344CB8AC3E}">
        <p14:creationId xmlns:p14="http://schemas.microsoft.com/office/powerpoint/2010/main" val="30560577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876300"/>
          </a:xfrm>
        </p:spPr>
        <p:txBody>
          <a:bodyPr/>
          <a:lstStyle/>
          <a:p>
            <a:pPr algn="ctr"/>
            <a:r>
              <a:rPr lang="en-US" dirty="0" smtClean="0"/>
              <a:t>Warranties</a:t>
            </a:r>
            <a:endParaRPr lang="en-US" dirty="0"/>
          </a:p>
        </p:txBody>
      </p:sp>
      <p:sp>
        <p:nvSpPr>
          <p:cNvPr id="3" name="Content Placeholder 2"/>
          <p:cNvSpPr>
            <a:spLocks noGrp="1"/>
          </p:cNvSpPr>
          <p:nvPr>
            <p:ph idx="1"/>
          </p:nvPr>
        </p:nvSpPr>
        <p:spPr/>
        <p:txBody>
          <a:bodyPr>
            <a:normAutofit/>
          </a:bodyPr>
          <a:lstStyle/>
          <a:p>
            <a:pPr marL="0" indent="0">
              <a:buNone/>
            </a:pPr>
            <a:endParaRPr lang="en-US" sz="2600" dirty="0"/>
          </a:p>
          <a:p>
            <a:endParaRPr lang="en-US" sz="2800" dirty="0"/>
          </a:p>
        </p:txBody>
      </p:sp>
      <p:sp>
        <p:nvSpPr>
          <p:cNvPr id="4" name="Rectangle 3"/>
          <p:cNvSpPr/>
          <p:nvPr/>
        </p:nvSpPr>
        <p:spPr>
          <a:xfrm>
            <a:off x="257085" y="1614488"/>
            <a:ext cx="11837505" cy="3539430"/>
          </a:xfrm>
          <a:prstGeom prst="rect">
            <a:avLst/>
          </a:prstGeom>
        </p:spPr>
        <p:txBody>
          <a:bodyPr wrap="square">
            <a:spAutoFit/>
          </a:bodyPr>
          <a:lstStyle/>
          <a:p>
            <a:pPr marL="514350" indent="-514350">
              <a:buFont typeface="+mj-lt"/>
              <a:buAutoNum type="arabicPeriod"/>
            </a:pPr>
            <a:r>
              <a:rPr lang="en-US" sz="2800" dirty="0" smtClean="0">
                <a:solidFill>
                  <a:prstClr val="white"/>
                </a:solidFill>
              </a:rPr>
              <a:t>Contractor(Installer) Warranty: Typically 1 year from </a:t>
            </a:r>
            <a:r>
              <a:rPr lang="en-US" sz="2800" dirty="0">
                <a:solidFill>
                  <a:prstClr val="white"/>
                </a:solidFill>
              </a:rPr>
              <a:t>project acceptance </a:t>
            </a:r>
            <a:r>
              <a:rPr lang="en-US" sz="2800" dirty="0" smtClean="0">
                <a:solidFill>
                  <a:prstClr val="white"/>
                </a:solidFill>
              </a:rPr>
              <a:t>date.</a:t>
            </a:r>
          </a:p>
          <a:p>
            <a:pPr marL="514350" indent="-514350">
              <a:buFont typeface="+mj-lt"/>
              <a:buAutoNum type="arabicPeriod"/>
            </a:pPr>
            <a:r>
              <a:rPr lang="en-US" sz="2800" dirty="0" smtClean="0">
                <a:solidFill>
                  <a:prstClr val="white"/>
                </a:solidFill>
              </a:rPr>
              <a:t>Manufacturer Warranty: Typically also 1 year, up to 30 years</a:t>
            </a:r>
          </a:p>
          <a:p>
            <a:pPr marL="971550" lvl="1" indent="-514350">
              <a:buFont typeface="+mj-lt"/>
              <a:buAutoNum type="alphaLcPeriod"/>
            </a:pPr>
            <a:r>
              <a:rPr lang="en-US" sz="2800" dirty="0" smtClean="0">
                <a:solidFill>
                  <a:prstClr val="white"/>
                </a:solidFill>
              </a:rPr>
              <a:t>Flashing/</a:t>
            </a:r>
            <a:r>
              <a:rPr lang="en-US" sz="2800" dirty="0" err="1" smtClean="0">
                <a:solidFill>
                  <a:prstClr val="white"/>
                </a:solidFill>
              </a:rPr>
              <a:t>Sheetmetal</a:t>
            </a:r>
            <a:r>
              <a:rPr lang="en-US" sz="2800" dirty="0" smtClean="0">
                <a:solidFill>
                  <a:prstClr val="white"/>
                </a:solidFill>
              </a:rPr>
              <a:t>: 2 years</a:t>
            </a:r>
          </a:p>
          <a:p>
            <a:pPr marL="971550" lvl="1" indent="-514350">
              <a:buFont typeface="+mj-lt"/>
              <a:buAutoNum type="alphaLcPeriod"/>
            </a:pPr>
            <a:r>
              <a:rPr lang="en-US" sz="2800" dirty="0" smtClean="0">
                <a:solidFill>
                  <a:prstClr val="white"/>
                </a:solidFill>
              </a:rPr>
              <a:t>Finish Systems (Acoustical Systems, Wall Panels, Insulation): 2 years</a:t>
            </a:r>
          </a:p>
          <a:p>
            <a:pPr marL="971550" lvl="1" indent="-514350">
              <a:buFont typeface="+mj-lt"/>
              <a:buAutoNum type="alphaLcPeriod"/>
            </a:pPr>
            <a:r>
              <a:rPr lang="en-US" sz="2800" dirty="0" smtClean="0">
                <a:solidFill>
                  <a:prstClr val="white"/>
                </a:solidFill>
              </a:rPr>
              <a:t>Rooftop Mechanical Systems: Up to 10 years</a:t>
            </a:r>
          </a:p>
          <a:p>
            <a:pPr marL="971550" lvl="1" indent="-514350">
              <a:buFont typeface="+mj-lt"/>
              <a:buAutoNum type="alphaLcPeriod"/>
            </a:pPr>
            <a:r>
              <a:rPr lang="en-US" sz="2800" dirty="0" smtClean="0">
                <a:solidFill>
                  <a:prstClr val="white"/>
                </a:solidFill>
              </a:rPr>
              <a:t>Exterior Windows: Up to 10 years</a:t>
            </a:r>
          </a:p>
          <a:p>
            <a:pPr marL="971550" lvl="1" indent="-514350">
              <a:buFont typeface="+mj-lt"/>
              <a:buAutoNum type="alphaLcPeriod"/>
            </a:pPr>
            <a:r>
              <a:rPr lang="en-US" sz="2800" dirty="0" smtClean="0">
                <a:solidFill>
                  <a:prstClr val="white"/>
                </a:solidFill>
              </a:rPr>
              <a:t>Fire rated doors/assemblies: Up to 10 years </a:t>
            </a:r>
          </a:p>
          <a:p>
            <a:pPr marL="971550" lvl="1" indent="-514350">
              <a:buFont typeface="+mj-lt"/>
              <a:buAutoNum type="alphaLcPeriod"/>
            </a:pPr>
            <a:r>
              <a:rPr lang="en-US" sz="2800" dirty="0" smtClean="0">
                <a:solidFill>
                  <a:prstClr val="white"/>
                </a:solidFill>
              </a:rPr>
              <a:t>Roofing: Up to 30 years</a:t>
            </a:r>
            <a:endParaRPr lang="en-US" sz="2800" dirty="0">
              <a:solidFill>
                <a:prstClr val="white"/>
              </a:solidFill>
            </a:endParaRPr>
          </a:p>
        </p:txBody>
      </p:sp>
    </p:spTree>
    <p:extLst>
      <p:ext uri="{BB962C8B-B14F-4D97-AF65-F5344CB8AC3E}">
        <p14:creationId xmlns:p14="http://schemas.microsoft.com/office/powerpoint/2010/main" val="1614333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876300"/>
          </a:xfrm>
        </p:spPr>
        <p:txBody>
          <a:bodyPr/>
          <a:lstStyle/>
          <a:p>
            <a:pPr algn="ctr"/>
            <a:r>
              <a:rPr lang="en-US" dirty="0" smtClean="0"/>
              <a:t>Warranties</a:t>
            </a:r>
            <a:endParaRPr lang="en-US" dirty="0"/>
          </a:p>
        </p:txBody>
      </p:sp>
      <p:sp>
        <p:nvSpPr>
          <p:cNvPr id="3" name="Content Placeholder 2"/>
          <p:cNvSpPr>
            <a:spLocks noGrp="1"/>
          </p:cNvSpPr>
          <p:nvPr>
            <p:ph idx="1"/>
          </p:nvPr>
        </p:nvSpPr>
        <p:spPr/>
        <p:txBody>
          <a:bodyPr>
            <a:normAutofit/>
          </a:bodyPr>
          <a:lstStyle/>
          <a:p>
            <a:pPr marL="0" indent="0">
              <a:buNone/>
            </a:pPr>
            <a:endParaRPr lang="en-US" sz="2600" dirty="0"/>
          </a:p>
          <a:p>
            <a:endParaRPr lang="en-US" sz="2800" dirty="0"/>
          </a:p>
        </p:txBody>
      </p:sp>
      <p:sp>
        <p:nvSpPr>
          <p:cNvPr id="4" name="Rectangle 3"/>
          <p:cNvSpPr/>
          <p:nvPr/>
        </p:nvSpPr>
        <p:spPr>
          <a:xfrm>
            <a:off x="857250" y="1614488"/>
            <a:ext cx="11190206" cy="1815882"/>
          </a:xfrm>
          <a:prstGeom prst="rect">
            <a:avLst/>
          </a:prstGeom>
        </p:spPr>
        <p:txBody>
          <a:bodyPr wrap="square">
            <a:spAutoFit/>
          </a:bodyPr>
          <a:lstStyle/>
          <a:p>
            <a:pPr marL="514350" indent="-514350">
              <a:lnSpc>
                <a:spcPct val="200000"/>
              </a:lnSpc>
              <a:buFont typeface="+mj-lt"/>
              <a:buAutoNum type="arabicPeriod"/>
            </a:pPr>
            <a:r>
              <a:rPr lang="en-US" sz="2800" dirty="0">
                <a:solidFill>
                  <a:prstClr val="white"/>
                </a:solidFill>
              </a:rPr>
              <a:t>R</a:t>
            </a:r>
            <a:r>
              <a:rPr lang="en-US" sz="2800" dirty="0" smtClean="0">
                <a:solidFill>
                  <a:prstClr val="white"/>
                </a:solidFill>
              </a:rPr>
              <a:t>ecords</a:t>
            </a:r>
            <a:r>
              <a:rPr lang="en-US" sz="2800" dirty="0">
                <a:solidFill>
                  <a:prstClr val="white"/>
                </a:solidFill>
              </a:rPr>
              <a:t>: Contract Documents, Warranty </a:t>
            </a:r>
            <a:r>
              <a:rPr lang="en-US" sz="2800" dirty="0" smtClean="0">
                <a:solidFill>
                  <a:prstClr val="white"/>
                </a:solidFill>
              </a:rPr>
              <a:t>certificates, Acceptance Letters.</a:t>
            </a:r>
          </a:p>
          <a:p>
            <a:pPr marL="514350" indent="-514350">
              <a:lnSpc>
                <a:spcPct val="200000"/>
              </a:lnSpc>
              <a:buFont typeface="+mj-lt"/>
              <a:buAutoNum type="arabicPeriod"/>
            </a:pPr>
            <a:r>
              <a:rPr lang="en-US" sz="2800" dirty="0" smtClean="0">
                <a:solidFill>
                  <a:prstClr val="white"/>
                </a:solidFill>
              </a:rPr>
              <a:t>Database </a:t>
            </a:r>
            <a:r>
              <a:rPr lang="en-US" sz="2800" dirty="0">
                <a:solidFill>
                  <a:prstClr val="white"/>
                </a:solidFill>
              </a:rPr>
              <a:t>of long-term warranty items</a:t>
            </a:r>
          </a:p>
        </p:txBody>
      </p:sp>
    </p:spTree>
    <p:extLst>
      <p:ext uri="{BB962C8B-B14F-4D97-AF65-F5344CB8AC3E}">
        <p14:creationId xmlns:p14="http://schemas.microsoft.com/office/powerpoint/2010/main" val="25544083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0"/>
            <a:ext cx="10131425" cy="776140"/>
          </a:xfrm>
        </p:spPr>
        <p:txBody>
          <a:bodyPr/>
          <a:lstStyle/>
          <a:p>
            <a:pPr algn="ctr"/>
            <a:r>
              <a:rPr lang="en-US" dirty="0" smtClean="0"/>
              <a:t>WARRANTY DATABASE</a:t>
            </a:r>
            <a:endParaRPr lang="en-US" dirty="0"/>
          </a:p>
        </p:txBody>
      </p:sp>
      <p:pic>
        <p:nvPicPr>
          <p:cNvPr id="4" name="Content Placeholder 3"/>
          <p:cNvPicPr>
            <a:picLocks noGrp="1" noChangeAspect="1"/>
          </p:cNvPicPr>
          <p:nvPr>
            <p:ph idx="1"/>
          </p:nvPr>
        </p:nvPicPr>
        <p:blipFill>
          <a:blip r:embed="rId3"/>
          <a:stretch>
            <a:fillRect/>
          </a:stretch>
        </p:blipFill>
        <p:spPr>
          <a:xfrm>
            <a:off x="414153" y="876693"/>
            <a:ext cx="10322977" cy="5975735"/>
          </a:xfrm>
          <a:prstGeom prst="rect">
            <a:avLst/>
          </a:prstGeom>
        </p:spPr>
      </p:pic>
    </p:spTree>
    <p:extLst>
      <p:ext uri="{BB962C8B-B14F-4D97-AF65-F5344CB8AC3E}">
        <p14:creationId xmlns:p14="http://schemas.microsoft.com/office/powerpoint/2010/main" val="6049180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13" y="0"/>
            <a:ext cx="10131425" cy="593889"/>
          </a:xfrm>
        </p:spPr>
        <p:txBody>
          <a:bodyPr>
            <a:normAutofit fontScale="90000"/>
          </a:bodyPr>
          <a:lstStyle/>
          <a:p>
            <a:pPr algn="ctr"/>
            <a:r>
              <a:rPr lang="en-US" dirty="0"/>
              <a:t>Latent Defects</a:t>
            </a:r>
          </a:p>
        </p:txBody>
      </p:sp>
      <p:sp>
        <p:nvSpPr>
          <p:cNvPr id="3" name="Content Placeholder 2"/>
          <p:cNvSpPr>
            <a:spLocks noGrp="1"/>
          </p:cNvSpPr>
          <p:nvPr>
            <p:ph idx="1"/>
          </p:nvPr>
        </p:nvSpPr>
        <p:spPr>
          <a:xfrm>
            <a:off x="723508" y="1875935"/>
            <a:ext cx="10864900" cy="4691308"/>
          </a:xfrm>
        </p:spPr>
        <p:txBody>
          <a:bodyPr>
            <a:noAutofit/>
          </a:bodyPr>
          <a:lstStyle/>
          <a:p>
            <a:pPr lvl="1"/>
            <a:r>
              <a:rPr lang="en-US" sz="2400" dirty="0" smtClean="0"/>
              <a:t>A </a:t>
            </a:r>
            <a:r>
              <a:rPr lang="en-US" sz="2400" u="sng" dirty="0" smtClean="0"/>
              <a:t>Patent Defect</a:t>
            </a:r>
            <a:r>
              <a:rPr lang="en-US" sz="2400" dirty="0" smtClean="0"/>
              <a:t> </a:t>
            </a:r>
            <a:r>
              <a:rPr lang="en-US" sz="2400" dirty="0"/>
              <a:t>is one that is detectable either at or before apparent practical completion or during the defects liability period. In the past, the courts have held that patent defects must be apparent on inspection but need not necessarily have been seen by the people carrying out that </a:t>
            </a:r>
            <a:r>
              <a:rPr lang="en-US" sz="2400" dirty="0" smtClean="0"/>
              <a:t>inspection.</a:t>
            </a:r>
          </a:p>
          <a:p>
            <a:pPr lvl="1"/>
            <a:r>
              <a:rPr lang="en-US" sz="2400" u="sng" dirty="0"/>
              <a:t>L</a:t>
            </a:r>
            <a:r>
              <a:rPr lang="en-US" sz="2400" u="sng" dirty="0" smtClean="0"/>
              <a:t>atent Defect</a:t>
            </a:r>
            <a:r>
              <a:rPr lang="en-US" sz="2400" dirty="0" smtClean="0"/>
              <a:t> </a:t>
            </a:r>
            <a:r>
              <a:rPr lang="en-US" sz="2400" dirty="0"/>
              <a:t>is one which has been concealed in the works and may not become apparent for many years</a:t>
            </a:r>
            <a:r>
              <a:rPr lang="en-US" sz="2400" dirty="0" smtClean="0"/>
              <a:t>.</a:t>
            </a:r>
          </a:p>
          <a:p>
            <a:pPr lvl="2"/>
            <a:r>
              <a:rPr lang="en-US" sz="2400" dirty="0" smtClean="0"/>
              <a:t>Defective </a:t>
            </a:r>
            <a:r>
              <a:rPr lang="en-US" sz="2400" dirty="0"/>
              <a:t>water </a:t>
            </a:r>
            <a:r>
              <a:rPr lang="en-US" sz="2400" dirty="0" smtClean="0"/>
              <a:t>proofing.</a:t>
            </a:r>
            <a:endParaRPr lang="en-US" sz="2400" dirty="0"/>
          </a:p>
          <a:p>
            <a:pPr lvl="2"/>
            <a:r>
              <a:rPr lang="en-US" sz="2400" dirty="0"/>
              <a:t>Inadequate wind-posts or wall ties causing movement damage to walls.</a:t>
            </a:r>
          </a:p>
          <a:p>
            <a:pPr lvl="2"/>
            <a:r>
              <a:rPr lang="en-US" sz="2400" dirty="0"/>
              <a:t>Under-strength concrete or misplaced reinforcement allowing movement damage to the structure.</a:t>
            </a:r>
          </a:p>
          <a:p>
            <a:pPr lvl="2"/>
            <a:r>
              <a:rPr lang="en-US" sz="2400" dirty="0"/>
              <a:t>Inadequate foundations causing subsidence of the building.</a:t>
            </a:r>
            <a:endParaRPr lang="en-US" sz="2400" dirty="0" smtClean="0"/>
          </a:p>
          <a:p>
            <a:pPr lvl="1"/>
            <a:r>
              <a:rPr lang="en-US" sz="2400" dirty="0" smtClean="0"/>
              <a:t>Claims: Designer, Constructor, Manufacturers, Project Manager.</a:t>
            </a:r>
          </a:p>
          <a:p>
            <a:pPr marL="0" indent="0">
              <a:buNone/>
            </a:pPr>
            <a:endParaRPr lang="en-US" sz="2400" dirty="0"/>
          </a:p>
          <a:p>
            <a:pPr lvl="1"/>
            <a:endParaRPr lang="en-US" sz="2400" dirty="0"/>
          </a:p>
        </p:txBody>
      </p:sp>
    </p:spTree>
    <p:extLst>
      <p:ext uri="{BB962C8B-B14F-4D97-AF65-F5344CB8AC3E}">
        <p14:creationId xmlns:p14="http://schemas.microsoft.com/office/powerpoint/2010/main" val="112203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73411"/>
            <a:ext cx="7197726" cy="2421464"/>
          </a:xfrm>
        </p:spPr>
        <p:txBody>
          <a:bodyPr/>
          <a:lstStyle/>
          <a:p>
            <a:r>
              <a:rPr lang="en-US" dirty="0"/>
              <a:t>Planning</a:t>
            </a:r>
          </a:p>
        </p:txBody>
      </p:sp>
      <p:sp>
        <p:nvSpPr>
          <p:cNvPr id="3" name="Subtitle 2"/>
          <p:cNvSpPr>
            <a:spLocks noGrp="1"/>
          </p:cNvSpPr>
          <p:nvPr>
            <p:ph type="subTitle" idx="1"/>
          </p:nvPr>
        </p:nvSpPr>
        <p:spPr/>
        <p:txBody>
          <a:bodyPr/>
          <a:lstStyle/>
          <a:p>
            <a:r>
              <a:rPr lang="en-US" dirty="0"/>
              <a:t>Chris Kinimaka</a:t>
            </a:r>
          </a:p>
          <a:p>
            <a:r>
              <a:rPr lang="en-US" dirty="0"/>
              <a:t>DAGS public works division</a:t>
            </a:r>
          </a:p>
          <a:p>
            <a:r>
              <a:rPr lang="en-US" dirty="0"/>
              <a:t>Planning </a:t>
            </a:r>
            <a:r>
              <a:rPr lang="en-US" dirty="0" err="1"/>
              <a:t>braNCH</a:t>
            </a:r>
            <a:endParaRPr lang="en-US" dirty="0"/>
          </a:p>
        </p:txBody>
      </p:sp>
    </p:spTree>
    <p:extLst>
      <p:ext uri="{BB962C8B-B14F-4D97-AF65-F5344CB8AC3E}">
        <p14:creationId xmlns:p14="http://schemas.microsoft.com/office/powerpoint/2010/main" val="35683154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91126"/>
            <a:ext cx="10131425" cy="824179"/>
          </a:xfrm>
        </p:spPr>
        <p:txBody>
          <a:bodyPr>
            <a:normAutofit fontScale="90000"/>
          </a:bodyPr>
          <a:lstStyle/>
          <a:p>
            <a:pPr algn="ctr"/>
            <a:r>
              <a:rPr lang="en-US" dirty="0" smtClean="0"/>
              <a:t>Statute of repose: 10 years</a:t>
            </a:r>
            <a:br>
              <a:rPr lang="en-US" dirty="0" smtClean="0"/>
            </a:br>
            <a:r>
              <a:rPr lang="en-US" dirty="0" smtClean="0"/>
              <a:t>Statute of limitations: 2 years</a:t>
            </a:r>
            <a:endParaRPr lang="en-US" dirty="0"/>
          </a:p>
        </p:txBody>
      </p:sp>
      <p:sp>
        <p:nvSpPr>
          <p:cNvPr id="3" name="Content Placeholder 2"/>
          <p:cNvSpPr>
            <a:spLocks noGrp="1"/>
          </p:cNvSpPr>
          <p:nvPr>
            <p:ph idx="1"/>
          </p:nvPr>
        </p:nvSpPr>
        <p:spPr>
          <a:xfrm>
            <a:off x="-329938" y="768070"/>
            <a:ext cx="12521938" cy="7107811"/>
          </a:xfrm>
        </p:spPr>
        <p:txBody>
          <a:bodyPr>
            <a:noAutofit/>
          </a:bodyPr>
          <a:lstStyle/>
          <a:p>
            <a:pPr marL="457200" lvl="1" indent="0">
              <a:buNone/>
            </a:pPr>
            <a:r>
              <a:rPr lang="en-US" sz="2000" u="sng" dirty="0" smtClean="0"/>
              <a:t>§</a:t>
            </a:r>
            <a:r>
              <a:rPr lang="en-US" sz="2000" u="sng" dirty="0"/>
              <a:t>657-8  Limitation of action for damages based on construction to improve real property.  </a:t>
            </a:r>
            <a:endParaRPr lang="en-US" sz="2000" dirty="0" smtClean="0"/>
          </a:p>
          <a:p>
            <a:pPr marL="457200" lvl="1" indent="0">
              <a:buNone/>
            </a:pPr>
            <a:r>
              <a:rPr lang="en-US" sz="2000" dirty="0"/>
              <a:t>(</a:t>
            </a:r>
            <a:r>
              <a:rPr lang="en-US" sz="2000" dirty="0" smtClean="0"/>
              <a:t>a</a:t>
            </a:r>
            <a:r>
              <a:rPr lang="en-US" sz="2000" dirty="0"/>
              <a:t>)  No action to recover damages for any injury to property, real or personal, or for bodily injury or wrongful death, arising out of any deficiency or neglect in the planning, design, construction, supervision and administering of construction, and observation of construction relating to an improvement to real property shall be commenced more than two years after the cause of action has accrued, but in any event not more than ten years after the date of completion of the improvement.</a:t>
            </a:r>
          </a:p>
          <a:p>
            <a:pPr marL="457200" lvl="1" indent="0">
              <a:buNone/>
            </a:pPr>
            <a:r>
              <a:rPr lang="en-US" sz="2000" dirty="0"/>
              <a:t>     (b)  This section shall not apply to actions for damages against owners or other persons having an interest in the real property or improvement based on their negligent conduct in the repair or maintenance of the improvement or to actions for damages against surveyors for their own errors in boundary surveys.  The term "improvement" as used in this section shall have the same meaning as in section 507-41 and the phrase "date of completion" as used in this section shall mean the time when there has been substantial completion of the improvement or the improvement has been abandoned.  The filing of an affidavit of publication and notice of completion with the circuit court where the property is situated in compliance with section 507-43(f) shall be prima facie evidence of the date of completion.  This section shall not be construed to prevent, limit, or extend any shorter period of limitation applicable to sureties provided for in any contract or bond or any other statute, nor to extend or add to the liability of any surety beyond that for which the surety agreed to be liable by contract or bond.</a:t>
            </a:r>
          </a:p>
          <a:p>
            <a:pPr marL="457200" lvl="1" indent="0">
              <a:buNone/>
            </a:pPr>
            <a:r>
              <a:rPr lang="en-US" sz="2000" dirty="0"/>
              <a:t>     (c)  Nothing in this section shall exclude or limit the liability provisions as set forth in the products liability laws.</a:t>
            </a:r>
          </a:p>
          <a:p>
            <a:pPr marL="0" indent="0">
              <a:buNone/>
            </a:pPr>
            <a:endParaRPr lang="en-US" sz="2000" dirty="0"/>
          </a:p>
          <a:p>
            <a:pPr marL="457200" lvl="1" indent="0">
              <a:buNone/>
            </a:pPr>
            <a:endParaRPr lang="en-US" sz="2000" dirty="0"/>
          </a:p>
        </p:txBody>
      </p:sp>
    </p:spTree>
    <p:extLst>
      <p:ext uri="{BB962C8B-B14F-4D97-AF65-F5344CB8AC3E}">
        <p14:creationId xmlns:p14="http://schemas.microsoft.com/office/powerpoint/2010/main" val="19771106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131425" cy="824179"/>
          </a:xfrm>
        </p:spPr>
        <p:txBody>
          <a:bodyPr/>
          <a:lstStyle/>
          <a:p>
            <a:pPr algn="ctr"/>
            <a:r>
              <a:rPr lang="en-US" dirty="0"/>
              <a:t>Latent Defects</a:t>
            </a:r>
          </a:p>
        </p:txBody>
      </p:sp>
      <p:sp>
        <p:nvSpPr>
          <p:cNvPr id="3" name="Content Placeholder 2"/>
          <p:cNvSpPr>
            <a:spLocks noGrp="1"/>
          </p:cNvSpPr>
          <p:nvPr>
            <p:ph idx="1"/>
          </p:nvPr>
        </p:nvSpPr>
        <p:spPr>
          <a:xfrm>
            <a:off x="685801" y="1623974"/>
            <a:ext cx="10864900" cy="4462501"/>
          </a:xfrm>
        </p:spPr>
        <p:txBody>
          <a:bodyPr>
            <a:normAutofit/>
          </a:bodyPr>
          <a:lstStyle/>
          <a:p>
            <a:pPr marL="457200" lvl="1" indent="0">
              <a:buNone/>
            </a:pPr>
            <a:endParaRPr lang="en-US" sz="3000" dirty="0"/>
          </a:p>
          <a:p>
            <a:pPr lvl="1"/>
            <a:r>
              <a:rPr lang="en-US" sz="3000" dirty="0" smtClean="0"/>
              <a:t>Could be difficult to prove without appropriate documentation. </a:t>
            </a:r>
          </a:p>
          <a:p>
            <a:pPr lvl="2"/>
            <a:r>
              <a:rPr lang="en-US" sz="2800" dirty="0" smtClean="0"/>
              <a:t>Concrete slab moisture problems with floor covering</a:t>
            </a:r>
          </a:p>
          <a:p>
            <a:pPr lvl="2"/>
            <a:r>
              <a:rPr lang="en-US" sz="2800" dirty="0" smtClean="0"/>
              <a:t>Underground water line breaks</a:t>
            </a:r>
          </a:p>
          <a:p>
            <a:pPr lvl="2"/>
            <a:r>
              <a:rPr lang="en-US" sz="2800" dirty="0" smtClean="0"/>
              <a:t>Window glass cracking</a:t>
            </a:r>
          </a:p>
          <a:p>
            <a:pPr lvl="1"/>
            <a:r>
              <a:rPr lang="en-US" sz="3000" dirty="0" smtClean="0"/>
              <a:t>Keep </a:t>
            </a:r>
            <a:r>
              <a:rPr lang="en-US" sz="3000" dirty="0"/>
              <a:t>accurate records.  Submittals, shop drawings, </a:t>
            </a:r>
            <a:r>
              <a:rPr lang="en-US" sz="3000" dirty="0" smtClean="0"/>
              <a:t>inspection reports, etc</a:t>
            </a:r>
            <a:r>
              <a:rPr lang="en-US" sz="3000" dirty="0"/>
              <a:t>.</a:t>
            </a:r>
          </a:p>
          <a:p>
            <a:pPr marL="0" indent="0">
              <a:buNone/>
            </a:pPr>
            <a:endParaRPr lang="en-US" sz="2400" dirty="0"/>
          </a:p>
          <a:p>
            <a:pPr lvl="1"/>
            <a:endParaRPr lang="en-US" sz="2600" dirty="0"/>
          </a:p>
        </p:txBody>
      </p:sp>
    </p:spTree>
    <p:extLst>
      <p:ext uri="{BB962C8B-B14F-4D97-AF65-F5344CB8AC3E}">
        <p14:creationId xmlns:p14="http://schemas.microsoft.com/office/powerpoint/2010/main" val="25383569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697583"/>
          </a:xfrm>
        </p:spPr>
        <p:txBody>
          <a:bodyPr/>
          <a:lstStyle/>
          <a:p>
            <a:pPr algn="ctr"/>
            <a:r>
              <a:rPr lang="en-US" dirty="0" smtClean="0"/>
              <a:t>PROPERTY INSURANCE</a:t>
            </a:r>
            <a:endParaRPr lang="en-US" dirty="0"/>
          </a:p>
        </p:txBody>
      </p:sp>
      <p:sp>
        <p:nvSpPr>
          <p:cNvPr id="3" name="Content Placeholder 2"/>
          <p:cNvSpPr>
            <a:spLocks noGrp="1"/>
          </p:cNvSpPr>
          <p:nvPr>
            <p:ph idx="1"/>
          </p:nvPr>
        </p:nvSpPr>
        <p:spPr>
          <a:xfrm>
            <a:off x="65988" y="575036"/>
            <a:ext cx="12126011" cy="6165130"/>
          </a:xfrm>
        </p:spPr>
        <p:txBody>
          <a:bodyPr>
            <a:normAutofit/>
          </a:bodyPr>
          <a:lstStyle/>
          <a:p>
            <a:endParaRPr lang="en-US" sz="3200" dirty="0"/>
          </a:p>
          <a:p>
            <a:pPr marL="1428750" lvl="2" indent="-514350" fontAlgn="base">
              <a:buFont typeface="+mj-lt"/>
              <a:buAutoNum type="arabicPeriod"/>
            </a:pPr>
            <a:r>
              <a:rPr lang="en-US" sz="3200" dirty="0" smtClean="0"/>
              <a:t>Different from the insurance in your design and construction contracts.</a:t>
            </a:r>
          </a:p>
          <a:p>
            <a:pPr marL="1428750" lvl="2" indent="-514350" fontAlgn="base">
              <a:buFont typeface="+mj-lt"/>
              <a:buAutoNum type="arabicPeriod"/>
            </a:pPr>
            <a:r>
              <a:rPr lang="en-US" sz="3200" dirty="0" smtClean="0"/>
              <a:t>Policy Purchased by DAGS Risk Management Office</a:t>
            </a:r>
          </a:p>
          <a:p>
            <a:pPr marL="1428750" lvl="2" indent="-514350" fontAlgn="base">
              <a:buFont typeface="+mj-lt"/>
              <a:buAutoNum type="arabicPeriod"/>
            </a:pPr>
            <a:r>
              <a:rPr lang="en-US" sz="3200" dirty="0" smtClean="0"/>
              <a:t>Covers things like wind and water damage, accidents, in addition to fire, theft, etc.  (Must be </a:t>
            </a:r>
            <a:r>
              <a:rPr lang="en-US" sz="3200" dirty="0"/>
              <a:t>f</a:t>
            </a:r>
            <a:r>
              <a:rPr lang="en-US" sz="3200" dirty="0" smtClean="0"/>
              <a:t>ortuitous or accidental)</a:t>
            </a:r>
            <a:endParaRPr lang="en-US" sz="3200" dirty="0"/>
          </a:p>
          <a:p>
            <a:pPr lvl="1"/>
            <a:endParaRPr lang="en-US" sz="3200" dirty="0"/>
          </a:p>
        </p:txBody>
      </p:sp>
    </p:spTree>
    <p:extLst>
      <p:ext uri="{BB962C8B-B14F-4D97-AF65-F5344CB8AC3E}">
        <p14:creationId xmlns:p14="http://schemas.microsoft.com/office/powerpoint/2010/main" val="27768916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1338606"/>
          </a:xfrm>
        </p:spPr>
        <p:txBody>
          <a:bodyPr/>
          <a:lstStyle/>
          <a:p>
            <a:pPr algn="ctr"/>
            <a:r>
              <a:rPr lang="en-US" dirty="0" smtClean="0"/>
              <a:t>Property insurance: DOES NOT COVER</a:t>
            </a:r>
            <a:endParaRPr lang="en-US" dirty="0"/>
          </a:p>
        </p:txBody>
      </p:sp>
      <p:sp>
        <p:nvSpPr>
          <p:cNvPr id="3" name="Content Placeholder 2"/>
          <p:cNvSpPr>
            <a:spLocks noGrp="1"/>
          </p:cNvSpPr>
          <p:nvPr>
            <p:ph idx="1"/>
          </p:nvPr>
        </p:nvSpPr>
        <p:spPr>
          <a:xfrm>
            <a:off x="245097" y="1338607"/>
            <a:ext cx="11651530" cy="4452593"/>
          </a:xfrm>
        </p:spPr>
        <p:txBody>
          <a:bodyPr>
            <a:normAutofit/>
          </a:bodyPr>
          <a:lstStyle/>
          <a:p>
            <a:endParaRPr lang="en-US" sz="3600" dirty="0"/>
          </a:p>
          <a:p>
            <a:pPr lvl="2" fontAlgn="base"/>
            <a:r>
              <a:rPr lang="en-US" sz="3600" dirty="0" smtClean="0"/>
              <a:t>Ordinary </a:t>
            </a:r>
            <a:r>
              <a:rPr lang="en-US" sz="3600" dirty="0"/>
              <a:t>wear &amp; tear or gradual </a:t>
            </a:r>
            <a:r>
              <a:rPr lang="en-US" sz="3600" dirty="0" smtClean="0"/>
              <a:t>deterioration</a:t>
            </a:r>
          </a:p>
          <a:p>
            <a:pPr lvl="2" fontAlgn="base"/>
            <a:r>
              <a:rPr lang="en-US" sz="3600" dirty="0" smtClean="0"/>
              <a:t>Failure to maintain</a:t>
            </a:r>
            <a:endParaRPr lang="en-US" sz="3600" dirty="0"/>
          </a:p>
          <a:p>
            <a:pPr lvl="2" fontAlgn="base"/>
            <a:r>
              <a:rPr lang="en-US" sz="3600" dirty="0" smtClean="0"/>
              <a:t>Faulty </a:t>
            </a:r>
            <a:r>
              <a:rPr lang="en-US" sz="3600" dirty="0"/>
              <a:t>design, </a:t>
            </a:r>
            <a:r>
              <a:rPr lang="en-US" sz="3600" dirty="0" smtClean="0"/>
              <a:t>material, </a:t>
            </a:r>
            <a:r>
              <a:rPr lang="en-US" sz="3600" dirty="0"/>
              <a:t>or workmanship</a:t>
            </a:r>
          </a:p>
          <a:p>
            <a:pPr lvl="2" fontAlgn="base"/>
            <a:r>
              <a:rPr lang="en-US" sz="3600" dirty="0" smtClean="0"/>
              <a:t>Fraudulent acts, </a:t>
            </a:r>
            <a:r>
              <a:rPr lang="en-US" sz="3600" dirty="0"/>
              <a:t>h</a:t>
            </a:r>
            <a:r>
              <a:rPr lang="en-US" sz="3600" dirty="0" smtClean="0"/>
              <a:t>ostile </a:t>
            </a:r>
            <a:r>
              <a:rPr lang="en-US" sz="3600" dirty="0"/>
              <a:t>or warlike </a:t>
            </a:r>
            <a:r>
              <a:rPr lang="en-US" sz="3600" dirty="0" smtClean="0"/>
              <a:t>action, etc.</a:t>
            </a:r>
            <a:endParaRPr lang="en-US" sz="3600" dirty="0"/>
          </a:p>
          <a:p>
            <a:pPr marL="914400" lvl="2" indent="0" fontAlgn="base">
              <a:buNone/>
            </a:pPr>
            <a:endParaRPr lang="en-US" sz="3600" dirty="0"/>
          </a:p>
        </p:txBody>
      </p:sp>
    </p:spTree>
    <p:extLst>
      <p:ext uri="{BB962C8B-B14F-4D97-AF65-F5344CB8AC3E}">
        <p14:creationId xmlns:p14="http://schemas.microsoft.com/office/powerpoint/2010/main" val="2372076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Property insurance</a:t>
            </a:r>
            <a:br>
              <a:rPr lang="en-US" dirty="0" smtClean="0"/>
            </a:br>
            <a:r>
              <a:rPr lang="en-US" dirty="0" smtClean="0"/>
              <a:t>DAGS RISK MANAGEMENT OFFICE</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sz="2400" dirty="0" smtClean="0"/>
          </a:p>
          <a:p>
            <a:endParaRPr lang="en-US" dirty="0"/>
          </a:p>
          <a:p>
            <a:pPr lvl="3" fontAlgn="base"/>
            <a:r>
              <a:rPr lang="en-US" sz="3200" dirty="0" smtClean="0"/>
              <a:t>http://ags.hawaii.gov/aso/rmo</a:t>
            </a:r>
          </a:p>
          <a:p>
            <a:pPr lvl="3" fontAlgn="base"/>
            <a:r>
              <a:rPr lang="en-US" sz="3200" dirty="0" smtClean="0"/>
              <a:t>Telephone </a:t>
            </a:r>
            <a:r>
              <a:rPr lang="en-US" sz="3200" dirty="0"/>
              <a:t>number is </a:t>
            </a:r>
            <a:r>
              <a:rPr lang="en-US" sz="3200" dirty="0" smtClean="0"/>
              <a:t>586-0547</a:t>
            </a:r>
          </a:p>
          <a:p>
            <a:pPr lvl="3" fontAlgn="base"/>
            <a:r>
              <a:rPr lang="en-US" sz="3200" dirty="0" smtClean="0"/>
              <a:t>E-mail address: dagsrmo@hawaii.gov</a:t>
            </a:r>
            <a:r>
              <a:rPr lang="en-US" sz="3200" dirty="0"/>
              <a:t>.</a:t>
            </a:r>
            <a:endParaRPr lang="en-US" sz="2200" dirty="0" smtClean="0"/>
          </a:p>
          <a:p>
            <a:pPr lvl="1"/>
            <a:endParaRPr lang="en-US" sz="2200" dirty="0"/>
          </a:p>
        </p:txBody>
      </p:sp>
    </p:spTree>
    <p:extLst>
      <p:ext uri="{BB962C8B-B14F-4D97-AF65-F5344CB8AC3E}">
        <p14:creationId xmlns:p14="http://schemas.microsoft.com/office/powerpoint/2010/main" val="31815948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t>Post-construction</a:t>
            </a:r>
            <a:r>
              <a:rPr lang="en-US" sz="4800" dirty="0"/>
              <a:t/>
            </a:r>
            <a:br>
              <a:rPr lang="en-US" sz="4800" dirty="0"/>
            </a:br>
            <a:endParaRPr lang="en-US" sz="4800" dirty="0"/>
          </a:p>
        </p:txBody>
      </p:sp>
      <p:sp>
        <p:nvSpPr>
          <p:cNvPr id="3" name="Content Placeholder 2"/>
          <p:cNvSpPr>
            <a:spLocks noGrp="1"/>
          </p:cNvSpPr>
          <p:nvPr>
            <p:ph idx="1"/>
          </p:nvPr>
        </p:nvSpPr>
        <p:spPr>
          <a:xfrm>
            <a:off x="685801" y="3299381"/>
            <a:ext cx="10131425" cy="2491819"/>
          </a:xfrm>
        </p:spPr>
        <p:txBody>
          <a:bodyPr>
            <a:noAutofit/>
          </a:bodyPr>
          <a:lstStyle/>
          <a:p>
            <a:pPr marL="0" indent="0">
              <a:buNone/>
            </a:pPr>
            <a:endParaRPr lang="en-US" sz="7200" dirty="0" smtClean="0"/>
          </a:p>
          <a:p>
            <a:endParaRPr lang="en-US" sz="7200" dirty="0"/>
          </a:p>
          <a:p>
            <a:pPr lvl="3" fontAlgn="base"/>
            <a:r>
              <a:rPr lang="en-US" sz="7200" dirty="0" smtClean="0"/>
              <a:t>Questions?</a:t>
            </a:r>
            <a:endParaRPr lang="en-US" sz="7200" dirty="0"/>
          </a:p>
          <a:p>
            <a:pPr lvl="1"/>
            <a:endParaRPr lang="en-US" sz="7200" dirty="0" smtClean="0"/>
          </a:p>
          <a:p>
            <a:pPr lvl="1"/>
            <a:endParaRPr lang="en-US" sz="7200" dirty="0"/>
          </a:p>
        </p:txBody>
      </p:sp>
    </p:spTree>
    <p:extLst>
      <p:ext uri="{BB962C8B-B14F-4D97-AF65-F5344CB8AC3E}">
        <p14:creationId xmlns:p14="http://schemas.microsoft.com/office/powerpoint/2010/main" val="32047017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7688"/>
            <a:ext cx="10131425" cy="842128"/>
          </a:xfrm>
        </p:spPr>
        <p:txBody>
          <a:bodyPr>
            <a:normAutofit fontScale="90000"/>
          </a:bodyPr>
          <a:lstStyle/>
          <a:p>
            <a:pPr algn="ctr"/>
            <a:r>
              <a:rPr lang="en-US" dirty="0" smtClean="0"/>
              <a:t>ACT 241 WEB SITE</a:t>
            </a:r>
            <a:r>
              <a:rPr lang="en-US" dirty="0"/>
              <a:t/>
            </a:r>
            <a:br>
              <a:rPr lang="en-US" dirty="0"/>
            </a:br>
            <a:endParaRPr lang="en-US" dirty="0"/>
          </a:p>
        </p:txBody>
      </p:sp>
      <p:sp>
        <p:nvSpPr>
          <p:cNvPr id="3" name="Content Placeholder 2"/>
          <p:cNvSpPr>
            <a:spLocks noGrp="1"/>
          </p:cNvSpPr>
          <p:nvPr>
            <p:ph idx="1"/>
          </p:nvPr>
        </p:nvSpPr>
        <p:spPr>
          <a:xfrm>
            <a:off x="685800" y="648764"/>
            <a:ext cx="10131425" cy="2071714"/>
          </a:xfrm>
        </p:spPr>
        <p:txBody>
          <a:bodyPr>
            <a:noAutofit/>
          </a:bodyPr>
          <a:lstStyle/>
          <a:p>
            <a:pPr marL="0" indent="0">
              <a:buNone/>
            </a:pPr>
            <a:endParaRPr lang="en-US" sz="2400" dirty="0" smtClean="0"/>
          </a:p>
          <a:p>
            <a:pPr marL="0" indent="0">
              <a:buNone/>
            </a:pPr>
            <a:r>
              <a:rPr lang="en-US" sz="2400" dirty="0" smtClean="0">
                <a:cs typeface="Arial" panose="020B0604020202020204" pitchFamily="34" charset="0"/>
              </a:rPr>
              <a:t>Act 241 requires each </a:t>
            </a:r>
            <a:r>
              <a:rPr lang="en-US" sz="2400" dirty="0">
                <a:cs typeface="Arial" panose="020B0604020202020204" pitchFamily="34" charset="0"/>
              </a:rPr>
              <a:t>Department </a:t>
            </a:r>
            <a:r>
              <a:rPr lang="en-US" sz="2400" dirty="0" smtClean="0">
                <a:cs typeface="Arial" panose="020B0604020202020204" pitchFamily="34" charset="0"/>
              </a:rPr>
              <a:t>to </a:t>
            </a:r>
            <a:r>
              <a:rPr lang="en-US" sz="2400" dirty="0">
                <a:cs typeface="Arial" panose="020B0604020202020204" pitchFamily="34" charset="0"/>
              </a:rPr>
              <a:t>provide their own training for new employees as an orientation</a:t>
            </a:r>
            <a:r>
              <a:rPr lang="en-US" sz="2400" dirty="0" smtClean="0">
                <a:cs typeface="Arial" panose="020B0604020202020204" pitchFamily="34" charset="0"/>
              </a:rPr>
              <a:t>.</a:t>
            </a:r>
            <a:endParaRPr lang="en-US" sz="2400" dirty="0" smtClean="0"/>
          </a:p>
          <a:p>
            <a:pPr marL="0" indent="0">
              <a:buNone/>
            </a:pPr>
            <a:r>
              <a:rPr lang="en-US" sz="2400" dirty="0" smtClean="0"/>
              <a:t>Video </a:t>
            </a:r>
            <a:r>
              <a:rPr lang="en-US" sz="2400" dirty="0"/>
              <a:t>of this training will be available some time in January 2018.</a:t>
            </a:r>
          </a:p>
          <a:p>
            <a:pPr marL="457200" lvl="1" indent="0">
              <a:buNone/>
            </a:pPr>
            <a:r>
              <a:rPr lang="en-US" sz="3200" dirty="0" smtClean="0">
                <a:hlinkClick r:id="rId3"/>
              </a:rPr>
              <a:t>http://pwd.hawaii.gov/act241</a:t>
            </a:r>
            <a:endParaRPr lang="en-US" sz="3200" dirty="0" smtClean="0"/>
          </a:p>
          <a:p>
            <a:pPr marL="457200" lvl="1" indent="0">
              <a:buNone/>
            </a:pPr>
            <a:endParaRPr lang="en-US" sz="2400" dirty="0" smtClean="0"/>
          </a:p>
          <a:p>
            <a:pPr lvl="1"/>
            <a:endParaRPr lang="en-US" sz="2400"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8772" y="2553297"/>
            <a:ext cx="7318445" cy="4304703"/>
          </a:xfrm>
          <a:prstGeom prst="rect">
            <a:avLst/>
          </a:prstGeom>
        </p:spPr>
      </p:pic>
    </p:spTree>
    <p:extLst>
      <p:ext uri="{BB962C8B-B14F-4D97-AF65-F5344CB8AC3E}">
        <p14:creationId xmlns:p14="http://schemas.microsoft.com/office/powerpoint/2010/main" val="22646705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Act 241 Capital improvement projects training</a:t>
            </a:r>
            <a:r>
              <a:rPr lang="en-US" dirty="0"/>
              <a:t/>
            </a:r>
            <a:br>
              <a:rPr lang="en-US" dirty="0"/>
            </a:br>
            <a:endParaRPr lang="en-US" dirty="0"/>
          </a:p>
        </p:txBody>
      </p:sp>
      <p:sp>
        <p:nvSpPr>
          <p:cNvPr id="3" name="Content Placeholder 2"/>
          <p:cNvSpPr>
            <a:spLocks noGrp="1"/>
          </p:cNvSpPr>
          <p:nvPr>
            <p:ph idx="1"/>
          </p:nvPr>
        </p:nvSpPr>
        <p:spPr/>
        <p:txBody>
          <a:bodyPr>
            <a:noAutofit/>
          </a:bodyPr>
          <a:lstStyle/>
          <a:p>
            <a:pPr marL="0" indent="0">
              <a:buNone/>
            </a:pPr>
            <a:endParaRPr lang="en-US" sz="7200" dirty="0" smtClean="0"/>
          </a:p>
          <a:p>
            <a:endParaRPr lang="en-US" sz="7200" dirty="0"/>
          </a:p>
          <a:p>
            <a:pPr lvl="3" fontAlgn="base"/>
            <a:r>
              <a:rPr lang="en-US" sz="7200" dirty="0" smtClean="0"/>
              <a:t>Questions?</a:t>
            </a:r>
            <a:endParaRPr lang="en-US" sz="7200" dirty="0"/>
          </a:p>
          <a:p>
            <a:pPr lvl="1"/>
            <a:endParaRPr lang="en-US" sz="7200" dirty="0" smtClean="0"/>
          </a:p>
          <a:p>
            <a:pPr lvl="1"/>
            <a:endParaRPr lang="en-US" sz="7200" dirty="0"/>
          </a:p>
        </p:txBody>
      </p:sp>
    </p:spTree>
    <p:extLst>
      <p:ext uri="{BB962C8B-B14F-4D97-AF65-F5344CB8AC3E}">
        <p14:creationId xmlns:p14="http://schemas.microsoft.com/office/powerpoint/2010/main" val="7989400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3101"/>
            <a:ext cx="10131425" cy="1209773"/>
          </a:xfrm>
        </p:spPr>
        <p:txBody>
          <a:bodyPr/>
          <a:lstStyle/>
          <a:p>
            <a:pPr algn="ctr"/>
            <a:r>
              <a:rPr lang="en-US" dirty="0" smtClean="0"/>
              <a:t>Training evaluation form</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1371600" lvl="3" indent="0" fontAlgn="base">
              <a:buNone/>
            </a:pPr>
            <a:endParaRPr lang="en-US" sz="3200" dirty="0"/>
          </a:p>
          <a:p>
            <a:pPr lvl="1"/>
            <a:endParaRPr lang="en-US" sz="2200" dirty="0" smtClean="0"/>
          </a:p>
          <a:p>
            <a:pPr lvl="1"/>
            <a:endParaRPr lang="en-US" sz="2200"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46" y="1063288"/>
            <a:ext cx="9746666" cy="5511907"/>
          </a:xfrm>
          <a:prstGeom prst="rect">
            <a:avLst/>
          </a:prstGeom>
        </p:spPr>
      </p:pic>
    </p:spTree>
    <p:extLst>
      <p:ext uri="{BB962C8B-B14F-4D97-AF65-F5344CB8AC3E}">
        <p14:creationId xmlns:p14="http://schemas.microsoft.com/office/powerpoint/2010/main" val="39329916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30" y="241955"/>
            <a:ext cx="10131425" cy="738433"/>
          </a:xfrm>
        </p:spPr>
        <p:txBody>
          <a:bodyPr>
            <a:normAutofit fontScale="90000"/>
          </a:bodyPr>
          <a:lstStyle/>
          <a:p>
            <a:pPr algn="ctr"/>
            <a:r>
              <a:rPr lang="en-US" dirty="0" smtClean="0"/>
              <a:t>acknowledgments</a:t>
            </a:r>
            <a:r>
              <a:rPr lang="en-US" dirty="0"/>
              <a:t/>
            </a:r>
            <a:br>
              <a:rPr lang="en-US" dirty="0"/>
            </a:br>
            <a:endParaRPr lang="en-US" dirty="0"/>
          </a:p>
        </p:txBody>
      </p:sp>
      <p:sp>
        <p:nvSpPr>
          <p:cNvPr id="3" name="Content Placeholder 2"/>
          <p:cNvSpPr>
            <a:spLocks noGrp="1"/>
          </p:cNvSpPr>
          <p:nvPr>
            <p:ph idx="1"/>
          </p:nvPr>
        </p:nvSpPr>
        <p:spPr>
          <a:xfrm>
            <a:off x="478411" y="709193"/>
            <a:ext cx="11323948" cy="6012118"/>
          </a:xfrm>
        </p:spPr>
        <p:txBody>
          <a:bodyPr>
            <a:normAutofit fontScale="62500" lnSpcReduction="20000"/>
          </a:bodyPr>
          <a:lstStyle/>
          <a:p>
            <a:pPr marL="0" indent="0">
              <a:buNone/>
            </a:pPr>
            <a:endParaRPr lang="en-US" sz="2400" dirty="0" smtClean="0"/>
          </a:p>
          <a:p>
            <a:endParaRPr lang="en-US" dirty="0"/>
          </a:p>
          <a:p>
            <a:pPr marL="1371600" lvl="3" indent="0" fontAlgn="base">
              <a:buNone/>
            </a:pPr>
            <a:r>
              <a:rPr lang="en-US" sz="3200" dirty="0" smtClean="0"/>
              <a:t>Other Departments/agencies contributing to this training</a:t>
            </a:r>
          </a:p>
          <a:p>
            <a:pPr marL="1371600" lvl="3" indent="0" fontAlgn="base">
              <a:buNone/>
            </a:pPr>
            <a:endParaRPr lang="en-US" sz="3200" dirty="0" smtClean="0"/>
          </a:p>
          <a:p>
            <a:pPr lvl="3" fontAlgn="base"/>
            <a:r>
              <a:rPr lang="en-US" sz="3200" dirty="0"/>
              <a:t>UH - James Kurata.</a:t>
            </a:r>
          </a:p>
          <a:p>
            <a:pPr lvl="3" fontAlgn="base"/>
            <a:r>
              <a:rPr lang="en-US" sz="3200" dirty="0"/>
              <a:t>DOD - Lloyd Maki, Neal Mitsuyoshi</a:t>
            </a:r>
          </a:p>
          <a:p>
            <a:pPr lvl="3" fontAlgn="base"/>
            <a:r>
              <a:rPr lang="en-US" sz="3200" dirty="0"/>
              <a:t>DOT Airports - Jeff Chang</a:t>
            </a:r>
          </a:p>
          <a:p>
            <a:pPr lvl="3" fontAlgn="base"/>
            <a:r>
              <a:rPr lang="en-US" sz="3200" dirty="0"/>
              <a:t>DOE - Duane </a:t>
            </a:r>
            <a:r>
              <a:rPr lang="en-US" sz="3200" dirty="0" err="1"/>
              <a:t>Kashiwai</a:t>
            </a:r>
            <a:endParaRPr lang="en-US" sz="3200" dirty="0"/>
          </a:p>
          <a:p>
            <a:pPr lvl="3" fontAlgn="base"/>
            <a:r>
              <a:rPr lang="en-US" sz="3200" dirty="0"/>
              <a:t>DHS, Hawaii Public Housing - Becky Choi.</a:t>
            </a:r>
          </a:p>
          <a:p>
            <a:pPr lvl="3" fontAlgn="base"/>
            <a:r>
              <a:rPr lang="en-US" sz="3200" dirty="0"/>
              <a:t>DHHL - Jeffrey Fujimoto.</a:t>
            </a:r>
          </a:p>
          <a:p>
            <a:pPr lvl="3" fontAlgn="base"/>
            <a:r>
              <a:rPr lang="en-US" sz="3200" dirty="0"/>
              <a:t>DOT Admin - James Fu</a:t>
            </a:r>
          </a:p>
          <a:p>
            <a:pPr lvl="3" fontAlgn="base"/>
            <a:r>
              <a:rPr lang="en-US" sz="3200" dirty="0"/>
              <a:t>DOT Highways - Scot Urada,   Ross Hironaka, Alex Oshiro</a:t>
            </a:r>
          </a:p>
          <a:p>
            <a:pPr lvl="3" fontAlgn="base"/>
            <a:r>
              <a:rPr lang="en-US" sz="3200" dirty="0"/>
              <a:t>Judiciary - Joanne Krippaehne</a:t>
            </a:r>
          </a:p>
          <a:p>
            <a:pPr lvl="3" fontAlgn="base"/>
            <a:r>
              <a:rPr lang="en-US" sz="3200" dirty="0"/>
              <a:t>DLNR - Kaiwi Yoon, Russell Takara, Dina </a:t>
            </a:r>
            <a:r>
              <a:rPr lang="en-US" sz="3200" dirty="0" smtClean="0"/>
              <a:t>Lau</a:t>
            </a:r>
          </a:p>
          <a:p>
            <a:pPr lvl="3" fontAlgn="base"/>
            <a:r>
              <a:rPr lang="en-US" sz="3200" dirty="0" smtClean="0"/>
              <a:t>Enterprise Technology Services (ETS)</a:t>
            </a:r>
          </a:p>
          <a:p>
            <a:pPr lvl="3" fontAlgn="base"/>
            <a:r>
              <a:rPr lang="en-US" sz="3200" dirty="0" smtClean="0"/>
              <a:t>House Sergeant-at-Arms</a:t>
            </a:r>
            <a:endParaRPr lang="en-US" sz="3200" dirty="0"/>
          </a:p>
          <a:p>
            <a:pPr lvl="1"/>
            <a:endParaRPr lang="en-US" sz="2200" dirty="0" smtClean="0"/>
          </a:p>
          <a:p>
            <a:pPr lvl="1"/>
            <a:endParaRPr lang="en-US" sz="2200" dirty="0"/>
          </a:p>
        </p:txBody>
      </p:sp>
    </p:spTree>
    <p:extLst>
      <p:ext uri="{BB962C8B-B14F-4D97-AF65-F5344CB8AC3E}">
        <p14:creationId xmlns:p14="http://schemas.microsoft.com/office/powerpoint/2010/main" val="3091834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sp>
        <p:nvSpPr>
          <p:cNvPr id="3" name="Content Placeholder 2"/>
          <p:cNvSpPr>
            <a:spLocks noGrp="1"/>
          </p:cNvSpPr>
          <p:nvPr>
            <p:ph idx="1"/>
          </p:nvPr>
        </p:nvSpPr>
        <p:spPr/>
        <p:txBody>
          <a:bodyPr>
            <a:normAutofit/>
          </a:bodyPr>
          <a:lstStyle/>
          <a:p>
            <a:r>
              <a:rPr lang="en-US" sz="5400" dirty="0" smtClean="0"/>
              <a:t>Sustainability Exercise</a:t>
            </a:r>
            <a:endParaRPr lang="en-US" sz="5400" dirty="0"/>
          </a:p>
        </p:txBody>
      </p:sp>
    </p:spTree>
    <p:extLst>
      <p:ext uri="{BB962C8B-B14F-4D97-AF65-F5344CB8AC3E}">
        <p14:creationId xmlns:p14="http://schemas.microsoft.com/office/powerpoint/2010/main" val="262268012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59760" y="3199178"/>
            <a:ext cx="7632720" cy="2421464"/>
          </a:xfrm>
        </p:spPr>
        <p:txBody>
          <a:bodyPr>
            <a:normAutofit/>
          </a:bodyPr>
          <a:lstStyle/>
          <a:p>
            <a:r>
              <a:rPr lang="en-US" sz="7200" dirty="0" smtClean="0"/>
              <a:t>CLOSING REMARKS</a:t>
            </a:r>
            <a:endParaRPr lang="en-US" sz="7200" dirty="0"/>
          </a:p>
        </p:txBody>
      </p:sp>
      <p:sp>
        <p:nvSpPr>
          <p:cNvPr id="2" name="TextBox 1"/>
          <p:cNvSpPr txBox="1"/>
          <p:nvPr/>
        </p:nvSpPr>
        <p:spPr>
          <a:xfrm>
            <a:off x="1234911" y="716437"/>
            <a:ext cx="8849089" cy="1446550"/>
          </a:xfrm>
          <a:prstGeom prst="rect">
            <a:avLst/>
          </a:prstGeom>
          <a:noFill/>
        </p:spPr>
        <p:txBody>
          <a:bodyPr wrap="none" rtlCol="0">
            <a:spAutoFit/>
          </a:bodyPr>
          <a:lstStyle/>
          <a:p>
            <a:r>
              <a:rPr lang="en-US" sz="3200" dirty="0" smtClean="0">
                <a:solidFill>
                  <a:prstClr val="white"/>
                </a:solidFill>
              </a:rPr>
              <a:t>Act 241 Capitol Improvement Projects Training 2017</a:t>
            </a:r>
          </a:p>
          <a:p>
            <a:endParaRPr lang="en-US" sz="3200" dirty="0">
              <a:solidFill>
                <a:prstClr val="white"/>
              </a:solidFill>
            </a:endParaRPr>
          </a:p>
          <a:p>
            <a:r>
              <a:rPr lang="en-US" sz="2400" dirty="0" smtClean="0">
                <a:solidFill>
                  <a:prstClr val="white"/>
                </a:solidFill>
              </a:rPr>
              <a:t>By Department of Accounting and General Services</a:t>
            </a:r>
            <a:endParaRPr lang="en-US" sz="2400" dirty="0">
              <a:solidFill>
                <a:prstClr val="white"/>
              </a:solidFill>
            </a:endParaRPr>
          </a:p>
        </p:txBody>
      </p:sp>
    </p:spTree>
    <p:extLst>
      <p:ext uri="{BB962C8B-B14F-4D97-AF65-F5344CB8AC3E}">
        <p14:creationId xmlns:p14="http://schemas.microsoft.com/office/powerpoint/2010/main" val="34049123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59760" y="3199178"/>
            <a:ext cx="7632720" cy="2421464"/>
          </a:xfrm>
        </p:spPr>
        <p:txBody>
          <a:bodyPr>
            <a:normAutofit/>
          </a:bodyPr>
          <a:lstStyle/>
          <a:p>
            <a:r>
              <a:rPr lang="en-US" sz="7200" dirty="0" smtClean="0"/>
              <a:t>MAHALO</a:t>
            </a:r>
            <a:endParaRPr lang="en-US" sz="7200" dirty="0"/>
          </a:p>
        </p:txBody>
      </p:sp>
      <p:sp>
        <p:nvSpPr>
          <p:cNvPr id="2" name="TextBox 1"/>
          <p:cNvSpPr txBox="1"/>
          <p:nvPr/>
        </p:nvSpPr>
        <p:spPr>
          <a:xfrm>
            <a:off x="1234911" y="716437"/>
            <a:ext cx="8849089" cy="1446550"/>
          </a:xfrm>
          <a:prstGeom prst="rect">
            <a:avLst/>
          </a:prstGeom>
          <a:noFill/>
        </p:spPr>
        <p:txBody>
          <a:bodyPr wrap="none" rtlCol="0">
            <a:spAutoFit/>
          </a:bodyPr>
          <a:lstStyle/>
          <a:p>
            <a:r>
              <a:rPr lang="en-US" sz="3200" dirty="0" smtClean="0">
                <a:solidFill>
                  <a:prstClr val="white"/>
                </a:solidFill>
              </a:rPr>
              <a:t>Act 241 Capitol Improvement Projects Training 2017</a:t>
            </a:r>
          </a:p>
          <a:p>
            <a:endParaRPr lang="en-US" sz="3200" dirty="0">
              <a:solidFill>
                <a:prstClr val="white"/>
              </a:solidFill>
            </a:endParaRPr>
          </a:p>
          <a:p>
            <a:r>
              <a:rPr lang="en-US" sz="2400" dirty="0" smtClean="0">
                <a:solidFill>
                  <a:prstClr val="white"/>
                </a:solidFill>
              </a:rPr>
              <a:t>By Department of Accounting and General Services</a:t>
            </a:r>
            <a:endParaRPr lang="en-US" sz="2400" dirty="0">
              <a:solidFill>
                <a:prstClr val="white"/>
              </a:solidFill>
            </a:endParaRPr>
          </a:p>
        </p:txBody>
      </p:sp>
    </p:spTree>
    <p:extLst>
      <p:ext uri="{BB962C8B-B14F-4D97-AF65-F5344CB8AC3E}">
        <p14:creationId xmlns:p14="http://schemas.microsoft.com/office/powerpoint/2010/main" val="1266253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concepts</a:t>
            </a:r>
            <a:endParaRPr lang="en-US" dirty="0"/>
          </a:p>
        </p:txBody>
      </p:sp>
      <p:sp>
        <p:nvSpPr>
          <p:cNvPr id="3" name="Content Placeholder 2"/>
          <p:cNvSpPr>
            <a:spLocks noGrp="1"/>
          </p:cNvSpPr>
          <p:nvPr>
            <p:ph idx="1"/>
          </p:nvPr>
        </p:nvSpPr>
        <p:spPr/>
        <p:txBody>
          <a:bodyPr>
            <a:noAutofit/>
          </a:bodyPr>
          <a:lstStyle/>
          <a:p>
            <a:r>
              <a:rPr lang="en-US" sz="3200" dirty="0" smtClean="0"/>
              <a:t>10,000 </a:t>
            </a:r>
            <a:r>
              <a:rPr lang="en-US" sz="3200" dirty="0"/>
              <a:t>foot level </a:t>
            </a:r>
            <a:r>
              <a:rPr lang="en-US" sz="3200" dirty="0" smtClean="0"/>
              <a:t>overview of typical CIP Projects</a:t>
            </a:r>
          </a:p>
          <a:p>
            <a:r>
              <a:rPr lang="en-US" sz="3200" dirty="0" smtClean="0"/>
              <a:t>Basic steps regardless of agency organization                   (silo vs. cradle-to-grave)</a:t>
            </a:r>
          </a:p>
          <a:p>
            <a:r>
              <a:rPr lang="en-US" sz="3200" dirty="0" smtClean="0"/>
              <a:t>Continuous Improvement</a:t>
            </a:r>
          </a:p>
          <a:p>
            <a:r>
              <a:rPr lang="en-US" sz="3200" dirty="0"/>
              <a:t>Kona Judiciary timeline due to project complexity </a:t>
            </a:r>
          </a:p>
          <a:p>
            <a:r>
              <a:rPr lang="en-US" sz="3200" dirty="0"/>
              <a:t>Not all projects need all </a:t>
            </a:r>
            <a:r>
              <a:rPr lang="en-US" sz="3200" dirty="0" smtClean="0"/>
              <a:t>steps</a:t>
            </a:r>
            <a:endParaRPr lang="en-US" sz="3200" dirty="0"/>
          </a:p>
        </p:txBody>
      </p:sp>
    </p:spTree>
    <p:extLst>
      <p:ext uri="{BB962C8B-B14F-4D97-AF65-F5344CB8AC3E}">
        <p14:creationId xmlns:p14="http://schemas.microsoft.com/office/powerpoint/2010/main" val="544095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Planning for CIP projects</a:t>
            </a:r>
            <a:endParaRPr lang="en-US" dirty="0"/>
          </a:p>
        </p:txBody>
      </p:sp>
      <p:sp>
        <p:nvSpPr>
          <p:cNvPr id="3" name="Content Placeholder 2"/>
          <p:cNvSpPr>
            <a:spLocks noGrp="1"/>
          </p:cNvSpPr>
          <p:nvPr>
            <p:ph idx="1"/>
          </p:nvPr>
        </p:nvSpPr>
        <p:spPr>
          <a:xfrm>
            <a:off x="685801" y="1913861"/>
            <a:ext cx="10131425" cy="4642884"/>
          </a:xfrm>
        </p:spPr>
        <p:txBody>
          <a:bodyPr>
            <a:normAutofit/>
          </a:bodyPr>
          <a:lstStyle/>
          <a:p>
            <a:r>
              <a:rPr lang="en-US" sz="3600" dirty="0"/>
              <a:t>The Birth of a Project</a:t>
            </a:r>
          </a:p>
          <a:p>
            <a:r>
              <a:rPr lang="en-US" sz="3600" dirty="0" smtClean="0"/>
              <a:t>Key </a:t>
            </a:r>
            <a:r>
              <a:rPr lang="en-US" sz="3600" dirty="0"/>
              <a:t>Planning Requirements</a:t>
            </a:r>
          </a:p>
          <a:p>
            <a:r>
              <a:rPr lang="en-US" sz="3600" dirty="0"/>
              <a:t>Project Life After Planning</a:t>
            </a:r>
          </a:p>
          <a:p>
            <a:endParaRPr lang="en-US" dirty="0"/>
          </a:p>
        </p:txBody>
      </p:sp>
    </p:spTree>
    <p:extLst>
      <p:ext uri="{BB962C8B-B14F-4D97-AF65-F5344CB8AC3E}">
        <p14:creationId xmlns:p14="http://schemas.microsoft.com/office/powerpoint/2010/main" val="2845482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81959"/>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857153"/>
            <a:ext cx="10627241" cy="4529470"/>
          </a:xfrm>
        </p:spPr>
        <p:txBody>
          <a:bodyPr>
            <a:normAutofit/>
          </a:bodyPr>
          <a:lstStyle/>
          <a:p>
            <a:r>
              <a:rPr lang="en-US" sz="3600" dirty="0"/>
              <a:t>The Birth of a </a:t>
            </a:r>
            <a:r>
              <a:rPr lang="en-US" sz="3600" dirty="0" smtClean="0"/>
              <a:t>Project:  </a:t>
            </a:r>
            <a:r>
              <a:rPr lang="en-US" sz="3600" dirty="0" smtClean="0">
                <a:solidFill>
                  <a:srgbClr val="FFFF00"/>
                </a:solidFill>
              </a:rPr>
              <a:t>Risk Management</a:t>
            </a:r>
            <a:endParaRPr lang="en-US" sz="3600" dirty="0">
              <a:solidFill>
                <a:srgbClr val="FFFF00"/>
              </a:solidFill>
            </a:endParaRPr>
          </a:p>
          <a:p>
            <a:pPr lvl="1"/>
            <a:r>
              <a:rPr lang="en-US" sz="3200" dirty="0" smtClean="0"/>
              <a:t>Identify Issues Early</a:t>
            </a:r>
          </a:p>
          <a:p>
            <a:pPr lvl="2">
              <a:buFont typeface="Wingdings" panose="05000000000000000000" pitchFamily="2" charset="2"/>
              <a:buChar char="§"/>
            </a:pPr>
            <a:r>
              <a:rPr lang="en-US" sz="3000" dirty="0" smtClean="0"/>
              <a:t>Costs for Correction:</a:t>
            </a:r>
          </a:p>
          <a:p>
            <a:pPr lvl="2">
              <a:buFont typeface="Wingdings" panose="05000000000000000000" pitchFamily="2" charset="2"/>
              <a:buChar char="§"/>
            </a:pPr>
            <a:r>
              <a:rPr lang="en-US" sz="3000" dirty="0" smtClean="0"/>
              <a:t>Planning = $1; Design = $100; Construction = $10,000</a:t>
            </a:r>
          </a:p>
          <a:p>
            <a:pPr lvl="1"/>
            <a:r>
              <a:rPr lang="en-US" sz="3200" dirty="0" smtClean="0"/>
              <a:t>Anticipate and Plan </a:t>
            </a:r>
            <a:r>
              <a:rPr lang="en-US" sz="3200" dirty="0" err="1" smtClean="0"/>
              <a:t>Mitigative</a:t>
            </a:r>
            <a:r>
              <a:rPr lang="en-US" sz="3200" dirty="0" smtClean="0"/>
              <a:t> Actions for Risks</a:t>
            </a:r>
          </a:p>
          <a:p>
            <a:pPr lvl="1"/>
            <a:r>
              <a:rPr lang="en-US" sz="3200" dirty="0" smtClean="0"/>
              <a:t>Continuously Monitor, Adjust, Refine </a:t>
            </a:r>
          </a:p>
          <a:p>
            <a:pPr lvl="1"/>
            <a:endParaRPr lang="en-US" dirty="0"/>
          </a:p>
        </p:txBody>
      </p:sp>
    </p:spTree>
    <p:extLst>
      <p:ext uri="{BB962C8B-B14F-4D97-AF65-F5344CB8AC3E}">
        <p14:creationId xmlns:p14="http://schemas.microsoft.com/office/powerpoint/2010/main" val="2538206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2142067"/>
            <a:ext cx="10131425" cy="4393412"/>
          </a:xfrm>
        </p:spPr>
        <p:txBody>
          <a:bodyPr>
            <a:normAutofit fontScale="92500" lnSpcReduction="20000"/>
          </a:bodyPr>
          <a:lstStyle/>
          <a:p>
            <a:r>
              <a:rPr lang="en-US" sz="3900" dirty="0"/>
              <a:t>The Birth of a Project</a:t>
            </a:r>
          </a:p>
          <a:p>
            <a:pPr lvl="1"/>
            <a:r>
              <a:rPr lang="en-US" sz="3500" dirty="0"/>
              <a:t>Project Stakeholders – Roles, Responsibilities, Relationships</a:t>
            </a:r>
          </a:p>
          <a:p>
            <a:pPr lvl="2"/>
            <a:r>
              <a:rPr lang="en-US" sz="3500" dirty="0"/>
              <a:t>Memorandum of Understanding</a:t>
            </a:r>
          </a:p>
          <a:p>
            <a:pPr lvl="2"/>
            <a:r>
              <a:rPr lang="en-US" sz="3500" dirty="0"/>
              <a:t>Tri-Party Contracts</a:t>
            </a:r>
          </a:p>
          <a:p>
            <a:pPr lvl="2"/>
            <a:r>
              <a:rPr lang="en-US" sz="3500" dirty="0"/>
              <a:t>Contract Encumbrance/Payment Processing</a:t>
            </a:r>
          </a:p>
          <a:p>
            <a:pPr lvl="2"/>
            <a:r>
              <a:rPr lang="en-US" sz="3500" dirty="0"/>
              <a:t>Project Approvals</a:t>
            </a:r>
          </a:p>
          <a:p>
            <a:pPr lvl="2"/>
            <a:r>
              <a:rPr lang="en-US" sz="3500" dirty="0"/>
              <a:t>Travel Arrangements</a:t>
            </a:r>
          </a:p>
          <a:p>
            <a:pPr lvl="2"/>
            <a:endParaRPr lang="en-US" sz="3000" dirty="0"/>
          </a:p>
          <a:p>
            <a:endParaRPr lang="en-US" dirty="0"/>
          </a:p>
        </p:txBody>
      </p:sp>
    </p:spTree>
    <p:extLst>
      <p:ext uri="{BB962C8B-B14F-4D97-AF65-F5344CB8AC3E}">
        <p14:creationId xmlns:p14="http://schemas.microsoft.com/office/powerpoint/2010/main" val="3451331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81959"/>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857153"/>
            <a:ext cx="10627241" cy="4529470"/>
          </a:xfrm>
        </p:spPr>
        <p:txBody>
          <a:bodyPr>
            <a:normAutofit fontScale="92500" lnSpcReduction="10000"/>
          </a:bodyPr>
          <a:lstStyle/>
          <a:p>
            <a:r>
              <a:rPr lang="en-US" sz="3600" dirty="0"/>
              <a:t>The Birth of a </a:t>
            </a:r>
            <a:r>
              <a:rPr lang="en-US" sz="3600" dirty="0" smtClean="0"/>
              <a:t>Project:</a:t>
            </a:r>
            <a:endParaRPr lang="en-US" sz="3600" dirty="0"/>
          </a:p>
          <a:p>
            <a:pPr lvl="1"/>
            <a:r>
              <a:rPr lang="en-US" sz="3200" dirty="0" smtClean="0"/>
              <a:t>Identify Project Triangle:  </a:t>
            </a:r>
            <a:r>
              <a:rPr lang="en-US" sz="3200" dirty="0"/>
              <a:t>Scope – Schedule – Budget</a:t>
            </a:r>
          </a:p>
          <a:p>
            <a:pPr lvl="2"/>
            <a:r>
              <a:rPr lang="en-US" sz="3000" dirty="0"/>
              <a:t>Sets Project Expectations, Timelines, and Constraints</a:t>
            </a:r>
          </a:p>
          <a:p>
            <a:pPr lvl="2"/>
            <a:r>
              <a:rPr lang="en-US" sz="3000" dirty="0"/>
              <a:t>Cannot change one “leg” without affecting the </a:t>
            </a:r>
            <a:r>
              <a:rPr lang="en-US" sz="3000" dirty="0" smtClean="0"/>
              <a:t>others</a:t>
            </a:r>
            <a:endParaRPr lang="en-US" sz="3000" dirty="0"/>
          </a:p>
          <a:p>
            <a:pPr lvl="3"/>
            <a:r>
              <a:rPr lang="en-US" sz="2800" dirty="0"/>
              <a:t>As scope/quality increases, or </a:t>
            </a:r>
            <a:r>
              <a:rPr lang="en-US" sz="2800" dirty="0" smtClean="0"/>
              <a:t>schedule </a:t>
            </a:r>
            <a:r>
              <a:rPr lang="en-US" sz="2800" dirty="0"/>
              <a:t>is shortened, budget must increase.</a:t>
            </a:r>
          </a:p>
          <a:p>
            <a:pPr lvl="3"/>
            <a:r>
              <a:rPr lang="en-US" sz="2800" dirty="0"/>
              <a:t>As budget is reduced, scope/quality may be reduced or </a:t>
            </a:r>
            <a:r>
              <a:rPr lang="en-US" sz="2800" dirty="0" smtClean="0"/>
              <a:t>schedule </a:t>
            </a:r>
            <a:r>
              <a:rPr lang="en-US" sz="2800" dirty="0"/>
              <a:t>lengthened</a:t>
            </a:r>
            <a:r>
              <a:rPr lang="en-US" sz="2800" dirty="0" smtClean="0"/>
              <a:t>.</a:t>
            </a:r>
          </a:p>
          <a:p>
            <a:pPr lvl="2"/>
            <a:r>
              <a:rPr lang="en-US" sz="3000" dirty="0" smtClean="0">
                <a:solidFill>
                  <a:srgbClr val="FFFF00"/>
                </a:solidFill>
              </a:rPr>
              <a:t>Defining the Triangle is an Iterative and Continuous process.</a:t>
            </a:r>
            <a:endParaRPr lang="en-US" sz="3000" dirty="0">
              <a:solidFill>
                <a:srgbClr val="FFFF00"/>
              </a:solidFill>
            </a:endParaRPr>
          </a:p>
          <a:p>
            <a:endParaRPr lang="en-US" dirty="0"/>
          </a:p>
        </p:txBody>
      </p:sp>
      <p:grpSp>
        <p:nvGrpSpPr>
          <p:cNvPr id="9" name="Group 8"/>
          <p:cNvGrpSpPr/>
          <p:nvPr/>
        </p:nvGrpSpPr>
        <p:grpSpPr>
          <a:xfrm>
            <a:off x="8286306" y="-1560"/>
            <a:ext cx="3026735" cy="2249973"/>
            <a:chOff x="8286306" y="-1560"/>
            <a:chExt cx="3026735" cy="2249973"/>
          </a:xfrm>
        </p:grpSpPr>
        <p:sp>
          <p:nvSpPr>
            <p:cNvPr id="4" name="Isosceles Triangle 3"/>
            <p:cNvSpPr/>
            <p:nvPr/>
          </p:nvSpPr>
          <p:spPr>
            <a:xfrm>
              <a:off x="8286306" y="-1560"/>
              <a:ext cx="3026735" cy="2249973"/>
            </a:xfrm>
            <a:prstGeom prst="triangle">
              <a:avLst/>
            </a:prstGeom>
            <a:gradFill flip="none" rotWithShape="1">
              <a:gsLst>
                <a:gs pos="0">
                  <a:schemeClr val="accent1">
                    <a:lumMod val="5000"/>
                    <a:lumOff val="95000"/>
                    <a:alpha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9087604" y="689403"/>
              <a:ext cx="1478681" cy="1559010"/>
              <a:chOff x="9087604" y="689403"/>
              <a:chExt cx="1478681" cy="1559010"/>
            </a:xfrm>
          </p:grpSpPr>
          <p:sp>
            <p:nvSpPr>
              <p:cNvPr id="5" name="TextBox 4"/>
              <p:cNvSpPr txBox="1"/>
              <p:nvPr/>
            </p:nvSpPr>
            <p:spPr>
              <a:xfrm rot="18320322">
                <a:off x="8808731" y="1026355"/>
                <a:ext cx="927077" cy="369332"/>
              </a:xfrm>
              <a:prstGeom prst="rect">
                <a:avLst/>
              </a:prstGeom>
              <a:noFill/>
            </p:spPr>
            <p:txBody>
              <a:bodyPr wrap="square" rtlCol="0">
                <a:spAutoFit/>
              </a:bodyPr>
              <a:lstStyle/>
              <a:p>
                <a:r>
                  <a:rPr lang="en-US" dirty="0" smtClean="0">
                    <a:solidFill>
                      <a:srgbClr val="FFFF00"/>
                    </a:solidFill>
                  </a:rPr>
                  <a:t>SCOPE</a:t>
                </a:r>
                <a:endParaRPr lang="en-US" dirty="0">
                  <a:solidFill>
                    <a:srgbClr val="FFFF00"/>
                  </a:solidFill>
                </a:endParaRPr>
              </a:p>
            </p:txBody>
          </p:sp>
          <p:sp>
            <p:nvSpPr>
              <p:cNvPr id="6" name="TextBox 5"/>
              <p:cNvSpPr txBox="1"/>
              <p:nvPr/>
            </p:nvSpPr>
            <p:spPr>
              <a:xfrm rot="3299129">
                <a:off x="9737576" y="1148780"/>
                <a:ext cx="1288086" cy="369332"/>
              </a:xfrm>
              <a:prstGeom prst="rect">
                <a:avLst/>
              </a:prstGeom>
              <a:noFill/>
            </p:spPr>
            <p:txBody>
              <a:bodyPr wrap="square" rtlCol="0">
                <a:spAutoFit/>
              </a:bodyPr>
              <a:lstStyle/>
              <a:p>
                <a:r>
                  <a:rPr lang="en-US" dirty="0" smtClean="0">
                    <a:solidFill>
                      <a:srgbClr val="FFFF00"/>
                    </a:solidFill>
                  </a:rPr>
                  <a:t>SCHEDULE</a:t>
                </a:r>
                <a:endParaRPr lang="en-US" dirty="0">
                  <a:solidFill>
                    <a:srgbClr val="FFFF00"/>
                  </a:solidFill>
                </a:endParaRPr>
              </a:p>
            </p:txBody>
          </p:sp>
          <p:sp>
            <p:nvSpPr>
              <p:cNvPr id="7" name="TextBox 6"/>
              <p:cNvSpPr txBox="1"/>
              <p:nvPr/>
            </p:nvSpPr>
            <p:spPr>
              <a:xfrm>
                <a:off x="9534976" y="1879081"/>
                <a:ext cx="651713" cy="369332"/>
              </a:xfrm>
              <a:prstGeom prst="rect">
                <a:avLst/>
              </a:prstGeom>
              <a:noFill/>
            </p:spPr>
            <p:txBody>
              <a:bodyPr wrap="square" rtlCol="0">
                <a:spAutoFit/>
              </a:bodyPr>
              <a:lstStyle/>
              <a:p>
                <a:r>
                  <a:rPr lang="en-US" dirty="0" smtClean="0">
                    <a:solidFill>
                      <a:srgbClr val="FFFF00"/>
                    </a:solidFill>
                  </a:rPr>
                  <a:t>$$$</a:t>
                </a:r>
                <a:endParaRPr lang="en-US" dirty="0">
                  <a:solidFill>
                    <a:srgbClr val="FFFF00"/>
                  </a:solidFill>
                </a:endParaRPr>
              </a:p>
            </p:txBody>
          </p:sp>
        </p:grpSp>
      </p:grpSp>
    </p:spTree>
    <p:extLst>
      <p:ext uri="{BB962C8B-B14F-4D97-AF65-F5344CB8AC3E}">
        <p14:creationId xmlns:p14="http://schemas.microsoft.com/office/powerpoint/2010/main" val="4142818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Planning for CIP projects</a:t>
            </a:r>
            <a:endParaRPr lang="en-US" dirty="0"/>
          </a:p>
        </p:txBody>
      </p:sp>
      <p:sp>
        <p:nvSpPr>
          <p:cNvPr id="3" name="Content Placeholder 2"/>
          <p:cNvSpPr>
            <a:spLocks noGrp="1"/>
          </p:cNvSpPr>
          <p:nvPr>
            <p:ph idx="1"/>
          </p:nvPr>
        </p:nvSpPr>
        <p:spPr>
          <a:xfrm>
            <a:off x="685801" y="1913861"/>
            <a:ext cx="10131425" cy="4642884"/>
          </a:xfrm>
        </p:spPr>
        <p:txBody>
          <a:bodyPr>
            <a:normAutofit fontScale="92500" lnSpcReduction="20000"/>
          </a:bodyPr>
          <a:lstStyle/>
          <a:p>
            <a:r>
              <a:rPr lang="en-US" sz="3200" dirty="0" smtClean="0">
                <a:effectLst/>
              </a:rPr>
              <a:t>The Birth of a Project</a:t>
            </a:r>
          </a:p>
          <a:p>
            <a:r>
              <a:rPr lang="en-US" sz="3200" dirty="0" smtClean="0">
                <a:effectLst/>
              </a:rPr>
              <a:t>What is a </a:t>
            </a:r>
            <a:r>
              <a:rPr lang="en-US" sz="3200" dirty="0">
                <a:effectLst/>
              </a:rPr>
              <a:t>Capitol Improvement Program  (CIP) </a:t>
            </a:r>
            <a:r>
              <a:rPr lang="en-US" sz="3200" dirty="0" smtClean="0">
                <a:effectLst/>
              </a:rPr>
              <a:t>Project?</a:t>
            </a:r>
            <a:endParaRPr lang="en-US" sz="3200" dirty="0">
              <a:effectLst/>
            </a:endParaRPr>
          </a:p>
          <a:p>
            <a:pPr lvl="1"/>
            <a:r>
              <a:rPr lang="en-US" sz="3000" dirty="0"/>
              <a:t>From </a:t>
            </a:r>
            <a:r>
              <a:rPr lang="en-US" sz="3000" dirty="0" smtClean="0"/>
              <a:t>Budget Execution Policy:  EM 99-01/EM 97-07</a:t>
            </a:r>
          </a:p>
          <a:p>
            <a:pPr lvl="1"/>
            <a:r>
              <a:rPr lang="en-US" sz="3000" dirty="0" smtClean="0">
                <a:effectLst/>
              </a:rPr>
              <a:t>Impr</a:t>
            </a:r>
            <a:r>
              <a:rPr lang="en-US" sz="3000" dirty="0" smtClean="0"/>
              <a:t>ovements/Upgrades Increase the Asset Value of the Facility/Installation  </a:t>
            </a:r>
          </a:p>
          <a:p>
            <a:pPr lvl="1"/>
            <a:r>
              <a:rPr lang="en-US" sz="3000" dirty="0" smtClean="0"/>
              <a:t>Useful </a:t>
            </a:r>
            <a:r>
              <a:rPr lang="en-US" sz="3000" dirty="0"/>
              <a:t>Life of Improvements/Upgrades Exceed Bond Life </a:t>
            </a:r>
            <a:r>
              <a:rPr lang="en-US" sz="3000" dirty="0" smtClean="0"/>
              <a:t>(10 - 15</a:t>
            </a:r>
            <a:r>
              <a:rPr lang="en-US" sz="3000" dirty="0"/>
              <a:t>+ Years</a:t>
            </a:r>
            <a:r>
              <a:rPr lang="en-US" sz="3000" dirty="0" smtClean="0"/>
              <a:t>)</a:t>
            </a:r>
          </a:p>
          <a:p>
            <a:pPr lvl="1"/>
            <a:r>
              <a:rPr lang="en-US" sz="3000" dirty="0" smtClean="0"/>
              <a:t>Renovation &amp; Alteration vs. Repair &amp; Maintenance</a:t>
            </a:r>
            <a:endParaRPr lang="en-US" sz="3000" dirty="0"/>
          </a:p>
          <a:p>
            <a:pPr lvl="1"/>
            <a:r>
              <a:rPr lang="en-US" sz="3000" dirty="0">
                <a:effectLst/>
              </a:rPr>
              <a:t>Equ</a:t>
            </a:r>
            <a:r>
              <a:rPr lang="en-US" sz="3000" dirty="0"/>
              <a:t>ipment/Furniture is </a:t>
            </a:r>
            <a:r>
              <a:rPr lang="en-US" sz="3000" dirty="0" smtClean="0"/>
              <a:t>Built-in, Non-position Related, or </a:t>
            </a:r>
            <a:r>
              <a:rPr lang="en-US" sz="3000" dirty="0"/>
              <a:t>Not Portable</a:t>
            </a:r>
            <a:endParaRPr lang="en-US" sz="3000" dirty="0">
              <a:effectLst/>
            </a:endParaRPr>
          </a:p>
          <a:p>
            <a:endParaRPr lang="en-US" dirty="0"/>
          </a:p>
        </p:txBody>
      </p:sp>
    </p:spTree>
    <p:extLst>
      <p:ext uri="{BB962C8B-B14F-4D97-AF65-F5344CB8AC3E}">
        <p14:creationId xmlns:p14="http://schemas.microsoft.com/office/powerpoint/2010/main" val="2119818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2142067"/>
            <a:ext cx="11066720" cy="4471384"/>
          </a:xfrm>
        </p:spPr>
        <p:txBody>
          <a:bodyPr>
            <a:normAutofit/>
          </a:bodyPr>
          <a:lstStyle/>
          <a:p>
            <a:r>
              <a:rPr lang="en-US" sz="3600" dirty="0"/>
              <a:t>The Birth of a Project</a:t>
            </a:r>
          </a:p>
          <a:p>
            <a:pPr lvl="1"/>
            <a:r>
              <a:rPr lang="en-US" sz="3200" dirty="0"/>
              <a:t>Sources of Funding</a:t>
            </a:r>
          </a:p>
          <a:p>
            <a:pPr lvl="2"/>
            <a:r>
              <a:rPr lang="en-US" sz="3200" dirty="0" smtClean="0"/>
              <a:t>GO </a:t>
            </a:r>
            <a:r>
              <a:rPr lang="en-US" sz="3200" dirty="0"/>
              <a:t>Bond Funds or General </a:t>
            </a:r>
            <a:r>
              <a:rPr lang="en-US" sz="3200" dirty="0" smtClean="0"/>
              <a:t>Funds</a:t>
            </a:r>
            <a:endParaRPr lang="en-US" sz="3200" dirty="0"/>
          </a:p>
          <a:p>
            <a:pPr lvl="2"/>
            <a:r>
              <a:rPr lang="en-US" sz="3200" dirty="0"/>
              <a:t>Federal Funding – Additional Reporting &amp; Audit Requirements; Section 106 Environmental Review</a:t>
            </a:r>
          </a:p>
          <a:p>
            <a:pPr lvl="2"/>
            <a:r>
              <a:rPr lang="en-US" sz="3200" dirty="0"/>
              <a:t>Other/Special Funds</a:t>
            </a:r>
          </a:p>
          <a:p>
            <a:pPr lvl="2"/>
            <a:r>
              <a:rPr lang="en-US" sz="3200" dirty="0">
                <a:solidFill>
                  <a:srgbClr val="FFFF00"/>
                </a:solidFill>
              </a:rPr>
              <a:t>Affects Project Schedule (funds deadlines/lapse dates)</a:t>
            </a:r>
          </a:p>
          <a:p>
            <a:pPr lvl="1"/>
            <a:endParaRPr lang="en-US" sz="3600" dirty="0"/>
          </a:p>
          <a:p>
            <a:endParaRPr lang="en-US" dirty="0"/>
          </a:p>
        </p:txBody>
      </p:sp>
    </p:spTree>
    <p:extLst>
      <p:ext uri="{BB962C8B-B14F-4D97-AF65-F5344CB8AC3E}">
        <p14:creationId xmlns:p14="http://schemas.microsoft.com/office/powerpoint/2010/main" val="813008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96606-7729-2342-8164-51B26E2B84FA}"/>
              </a:ext>
            </a:extLst>
          </p:cNvPr>
          <p:cNvSpPr>
            <a:spLocks noGrp="1"/>
          </p:cNvSpPr>
          <p:nvPr>
            <p:ph type="ctrTitle"/>
          </p:nvPr>
        </p:nvSpPr>
        <p:spPr>
          <a:xfrm>
            <a:off x="1225296" y="1532584"/>
            <a:ext cx="10363200" cy="1470025"/>
          </a:xfrm>
        </p:spPr>
        <p:txBody>
          <a:bodyPr/>
          <a:lstStyle/>
          <a:p>
            <a:r>
              <a:rPr lang="en-US" dirty="0" smtClean="0"/>
              <a:t>ACT 241 CAPITAL IMPROVEMENTS PROGRAM (CIP) PROJECT </a:t>
            </a:r>
            <a:r>
              <a:rPr lang="en-US" dirty="0"/>
              <a:t>TRAINING</a:t>
            </a:r>
          </a:p>
        </p:txBody>
      </p:sp>
      <p:sp>
        <p:nvSpPr>
          <p:cNvPr id="3" name="Subtitle 2">
            <a:extLst>
              <a:ext uri="{FF2B5EF4-FFF2-40B4-BE49-F238E27FC236}">
                <a16:creationId xmlns:a16="http://schemas.microsoft.com/office/drawing/2014/main" xmlns="" id="{08DFF824-DD36-384A-8622-CEA93FE0F26E}"/>
              </a:ext>
            </a:extLst>
          </p:cNvPr>
          <p:cNvSpPr>
            <a:spLocks noGrp="1"/>
          </p:cNvSpPr>
          <p:nvPr>
            <p:ph type="subTitle" idx="1"/>
          </p:nvPr>
        </p:nvSpPr>
        <p:spPr>
          <a:xfrm>
            <a:off x="1627632" y="3600451"/>
            <a:ext cx="8534400" cy="1752600"/>
          </a:xfrm>
        </p:spPr>
        <p:txBody>
          <a:bodyPr>
            <a:normAutofit/>
          </a:bodyPr>
          <a:lstStyle/>
          <a:p>
            <a:r>
              <a:rPr lang="en-US" sz="3200" dirty="0" smtClean="0">
                <a:solidFill>
                  <a:schemeClr val="tx1"/>
                </a:solidFill>
              </a:rPr>
              <a:t>December 5, 2017</a:t>
            </a:r>
          </a:p>
          <a:p>
            <a:r>
              <a:rPr lang="en-US" sz="3200" dirty="0" smtClean="0">
                <a:solidFill>
                  <a:schemeClr val="tx1"/>
                </a:solidFill>
              </a:rPr>
              <a:t>Act 241, </a:t>
            </a:r>
            <a:r>
              <a:rPr lang="en-US" sz="3200" dirty="0">
                <a:solidFill>
                  <a:schemeClr val="tx1"/>
                </a:solidFill>
              </a:rPr>
              <a:t>SLH 2016</a:t>
            </a:r>
          </a:p>
        </p:txBody>
      </p:sp>
      <p:sp>
        <p:nvSpPr>
          <p:cNvPr id="4" name="TextBox 3"/>
          <p:cNvSpPr txBox="1"/>
          <p:nvPr/>
        </p:nvSpPr>
        <p:spPr>
          <a:xfrm>
            <a:off x="5577461" y="4796134"/>
            <a:ext cx="5269007" cy="1815882"/>
          </a:xfrm>
          <a:prstGeom prst="rect">
            <a:avLst/>
          </a:prstGeom>
          <a:noFill/>
        </p:spPr>
        <p:txBody>
          <a:bodyPr wrap="none" rtlCol="0">
            <a:spAutoFit/>
          </a:bodyPr>
          <a:lstStyle/>
          <a:p>
            <a:pPr algn="ctr"/>
            <a:r>
              <a:rPr lang="en-US" sz="2800" dirty="0"/>
              <a:t>Roderick K. Becker</a:t>
            </a:r>
          </a:p>
          <a:p>
            <a:pPr algn="ctr"/>
            <a:r>
              <a:rPr lang="en-US" sz="2800" dirty="0"/>
              <a:t>COMPTROLLER</a:t>
            </a:r>
          </a:p>
          <a:p>
            <a:pPr algn="ctr"/>
            <a:r>
              <a:rPr lang="en-US" sz="2800" dirty="0"/>
              <a:t>Department of</a:t>
            </a:r>
          </a:p>
          <a:p>
            <a:pPr algn="ctr"/>
            <a:r>
              <a:rPr lang="en-US" sz="2800" dirty="0"/>
              <a:t>Accounting and General Services</a:t>
            </a:r>
          </a:p>
        </p:txBody>
      </p:sp>
    </p:spTree>
    <p:extLst>
      <p:ext uri="{BB962C8B-B14F-4D97-AF65-F5344CB8AC3E}">
        <p14:creationId xmlns:p14="http://schemas.microsoft.com/office/powerpoint/2010/main" val="3564299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2031"/>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389321"/>
            <a:ext cx="10131425" cy="5188688"/>
          </a:xfrm>
        </p:spPr>
        <p:txBody>
          <a:bodyPr>
            <a:normAutofit/>
          </a:bodyPr>
          <a:lstStyle/>
          <a:p>
            <a:r>
              <a:rPr lang="en-US" sz="4000" dirty="0"/>
              <a:t>The Birth of a Project</a:t>
            </a:r>
            <a:endParaRPr lang="en-US" sz="3600" dirty="0"/>
          </a:p>
          <a:p>
            <a:pPr lvl="1"/>
            <a:r>
              <a:rPr lang="en-US" sz="3600" dirty="0"/>
              <a:t>Project Initiation and Release of Funds</a:t>
            </a:r>
          </a:p>
          <a:p>
            <a:pPr lvl="2"/>
            <a:r>
              <a:rPr lang="en-US" sz="3200" dirty="0"/>
              <a:t>State Funds</a:t>
            </a:r>
          </a:p>
          <a:p>
            <a:pPr lvl="3"/>
            <a:r>
              <a:rPr lang="en-US" sz="3200" dirty="0">
                <a:solidFill>
                  <a:srgbClr val="FFFF00"/>
                </a:solidFill>
              </a:rPr>
              <a:t>Appropriation </a:t>
            </a:r>
            <a:r>
              <a:rPr lang="en-US" sz="3200" dirty="0" smtClean="0">
                <a:solidFill>
                  <a:srgbClr val="FFFF00"/>
                </a:solidFill>
              </a:rPr>
              <a:t>Language – Table R</a:t>
            </a:r>
            <a:endParaRPr lang="en-US" sz="3200" dirty="0">
              <a:solidFill>
                <a:srgbClr val="FFFF00"/>
              </a:solidFill>
            </a:endParaRPr>
          </a:p>
          <a:p>
            <a:pPr lvl="3"/>
            <a:r>
              <a:rPr lang="en-US" sz="3200" dirty="0"/>
              <a:t>Allotment Request </a:t>
            </a:r>
            <a:r>
              <a:rPr lang="en-US" sz="3200" dirty="0" smtClean="0"/>
              <a:t>– EM 99-01/EM 97-07</a:t>
            </a:r>
          </a:p>
          <a:p>
            <a:pPr lvl="2"/>
            <a:r>
              <a:rPr lang="en-US" sz="3400" dirty="0" smtClean="0"/>
              <a:t>Consultant Selection </a:t>
            </a:r>
          </a:p>
          <a:p>
            <a:pPr lvl="1"/>
            <a:r>
              <a:rPr lang="en-US" sz="3600" dirty="0" smtClean="0"/>
              <a:t>Project Cost and Schedule</a:t>
            </a:r>
            <a:endParaRPr lang="en-US" sz="3600" dirty="0"/>
          </a:p>
        </p:txBody>
      </p:sp>
    </p:spTree>
    <p:extLst>
      <p:ext uri="{BB962C8B-B14F-4D97-AF65-F5344CB8AC3E}">
        <p14:creationId xmlns:p14="http://schemas.microsoft.com/office/powerpoint/2010/main" val="3392561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1454870"/>
          </a:xfrm>
        </p:spPr>
        <p:txBody>
          <a:bodyPr/>
          <a:lstStyle/>
          <a:p>
            <a:r>
              <a:rPr lang="en-US" dirty="0"/>
              <a:t>Table </a:t>
            </a:r>
            <a:r>
              <a:rPr lang="en-US" dirty="0" smtClean="0"/>
              <a:t>R:  capital project information and Justification sheet</a:t>
            </a:r>
            <a:endParaRPr lang="en-US" dirty="0"/>
          </a:p>
        </p:txBody>
      </p:sp>
      <p:sp>
        <p:nvSpPr>
          <p:cNvPr id="3" name="Content Placeholder 2"/>
          <p:cNvSpPr>
            <a:spLocks noGrp="1"/>
          </p:cNvSpPr>
          <p:nvPr>
            <p:ph idx="1"/>
          </p:nvPr>
        </p:nvSpPr>
        <p:spPr>
          <a:xfrm>
            <a:off x="685801" y="2422405"/>
            <a:ext cx="11078851" cy="4213781"/>
          </a:xfrm>
        </p:spPr>
        <p:txBody>
          <a:bodyPr>
            <a:normAutofit lnSpcReduction="10000"/>
          </a:bodyPr>
          <a:lstStyle/>
          <a:p>
            <a:r>
              <a:rPr lang="en-US" sz="3600" dirty="0" smtClean="0"/>
              <a:t>Required for all Executive Budget CIP Projects</a:t>
            </a:r>
          </a:p>
          <a:p>
            <a:r>
              <a:rPr lang="en-US" sz="3600" dirty="0" smtClean="0"/>
              <a:t>Determines Legal Project Title &amp; Description [See Handout]</a:t>
            </a:r>
          </a:p>
          <a:p>
            <a:r>
              <a:rPr lang="en-US" sz="3600" dirty="0" smtClean="0"/>
              <a:t>Provides full breakout of past, current, and future funding</a:t>
            </a:r>
          </a:p>
          <a:p>
            <a:r>
              <a:rPr lang="en-US" sz="3600" dirty="0" smtClean="0">
                <a:solidFill>
                  <a:srgbClr val="FFFF00"/>
                </a:solidFill>
              </a:rPr>
              <a:t>Provides narrative justification for the project</a:t>
            </a:r>
          </a:p>
          <a:p>
            <a:r>
              <a:rPr lang="en-US" sz="3600" dirty="0" smtClean="0">
                <a:solidFill>
                  <a:srgbClr val="FFFF00"/>
                </a:solidFill>
              </a:rPr>
              <a:t>Table R determines future use of project appropriations!</a:t>
            </a:r>
          </a:p>
          <a:p>
            <a:endParaRPr lang="en-US" sz="2400" dirty="0"/>
          </a:p>
        </p:txBody>
      </p:sp>
    </p:spTree>
    <p:extLst>
      <p:ext uri="{BB962C8B-B14F-4D97-AF65-F5344CB8AC3E}">
        <p14:creationId xmlns:p14="http://schemas.microsoft.com/office/powerpoint/2010/main" val="3969274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41905"/>
            <a:ext cx="12192000" cy="1637968"/>
          </a:xfrm>
        </p:spPr>
        <p:txBody>
          <a:bodyPr/>
          <a:lstStyle/>
          <a:p>
            <a:pPr algn="ctr"/>
            <a:r>
              <a:rPr lang="en-US" dirty="0" smtClean="0"/>
              <a:t>Table R</a:t>
            </a:r>
            <a:r>
              <a:rPr lang="en-US" dirty="0"/>
              <a:t>: capital project information </a:t>
            </a:r>
            <a:r>
              <a:rPr lang="en-US" dirty="0" smtClean="0"/>
              <a:t>&amp; Justification</a:t>
            </a:r>
            <a:endParaRPr lang="en-US" dirty="0"/>
          </a:p>
        </p:txBody>
      </p:sp>
      <p:pic>
        <p:nvPicPr>
          <p:cNvPr id="6" name="Picture 5"/>
          <p:cNvPicPr>
            <a:picLocks noChangeAspect="1"/>
          </p:cNvPicPr>
          <p:nvPr/>
        </p:nvPicPr>
        <p:blipFill>
          <a:blip r:embed="rId2"/>
          <a:stretch>
            <a:fillRect/>
          </a:stretch>
        </p:blipFill>
        <p:spPr>
          <a:xfrm>
            <a:off x="1247099" y="867217"/>
            <a:ext cx="9008828" cy="5871513"/>
          </a:xfrm>
          <a:prstGeom prst="rect">
            <a:avLst/>
          </a:prstGeom>
        </p:spPr>
      </p:pic>
    </p:spTree>
    <p:extLst>
      <p:ext uri="{BB962C8B-B14F-4D97-AF65-F5344CB8AC3E}">
        <p14:creationId xmlns:p14="http://schemas.microsoft.com/office/powerpoint/2010/main" val="77555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85801" y="2016886"/>
            <a:ext cx="10131425" cy="1465865"/>
          </a:xfrm>
          <a:prstGeom prst="rect">
            <a:avLst/>
          </a:prstGeom>
        </p:spPr>
      </p:pic>
      <p:sp>
        <p:nvSpPr>
          <p:cNvPr id="4" name="Title 1"/>
          <p:cNvSpPr txBox="1">
            <a:spLocks/>
          </p:cNvSpPr>
          <p:nvPr/>
        </p:nvSpPr>
        <p:spPr>
          <a:xfrm>
            <a:off x="0" y="143124"/>
            <a:ext cx="12192000" cy="1637968"/>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prstClr val="white"/>
                </a:solidFill>
              </a:rPr>
              <a:t>Table R: capital project information &amp; Justification</a:t>
            </a:r>
            <a:endParaRPr lang="en-US" dirty="0">
              <a:solidFill>
                <a:prstClr val="white"/>
              </a:solidFill>
            </a:endParaRPr>
          </a:p>
        </p:txBody>
      </p:sp>
    </p:spTree>
    <p:extLst>
      <p:ext uri="{BB962C8B-B14F-4D97-AF65-F5344CB8AC3E}">
        <p14:creationId xmlns:p14="http://schemas.microsoft.com/office/powerpoint/2010/main" val="3296758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24772" y="238539"/>
            <a:ext cx="9494158" cy="6452820"/>
          </a:xfrm>
          <a:prstGeom prst="rect">
            <a:avLst/>
          </a:prstGeom>
          <a:solidFill>
            <a:schemeClr val="tx1"/>
          </a:solidFill>
        </p:spPr>
      </p:pic>
      <p:sp>
        <p:nvSpPr>
          <p:cNvPr id="6" name="Rectangle 5"/>
          <p:cNvSpPr/>
          <p:nvPr/>
        </p:nvSpPr>
        <p:spPr>
          <a:xfrm>
            <a:off x="1786994" y="856200"/>
            <a:ext cx="8745688" cy="716437"/>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786994" y="3913352"/>
            <a:ext cx="9031936" cy="107211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08470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2031"/>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389321"/>
            <a:ext cx="10131425" cy="5188688"/>
          </a:xfrm>
        </p:spPr>
        <p:txBody>
          <a:bodyPr>
            <a:normAutofit/>
          </a:bodyPr>
          <a:lstStyle/>
          <a:p>
            <a:r>
              <a:rPr lang="en-US" sz="4000" dirty="0"/>
              <a:t>The Birth of a Project</a:t>
            </a:r>
            <a:endParaRPr lang="en-US" sz="3600" dirty="0"/>
          </a:p>
          <a:p>
            <a:pPr lvl="1"/>
            <a:r>
              <a:rPr lang="en-US" sz="3600" dirty="0"/>
              <a:t>Project Initiation and Release of Funds</a:t>
            </a:r>
          </a:p>
          <a:p>
            <a:pPr lvl="2"/>
            <a:r>
              <a:rPr lang="en-US" sz="3200" dirty="0"/>
              <a:t>State Funds</a:t>
            </a:r>
          </a:p>
          <a:p>
            <a:pPr lvl="3"/>
            <a:r>
              <a:rPr lang="en-US" sz="3200" dirty="0"/>
              <a:t>Appropriation </a:t>
            </a:r>
            <a:r>
              <a:rPr lang="en-US" sz="3200" dirty="0" smtClean="0"/>
              <a:t>Language – Table R</a:t>
            </a:r>
            <a:endParaRPr lang="en-US" sz="3200" dirty="0"/>
          </a:p>
          <a:p>
            <a:pPr lvl="3"/>
            <a:r>
              <a:rPr lang="en-US" sz="3200" dirty="0">
                <a:solidFill>
                  <a:srgbClr val="FFFF00"/>
                </a:solidFill>
              </a:rPr>
              <a:t>Allotment Request </a:t>
            </a:r>
            <a:r>
              <a:rPr lang="en-US" sz="3200" dirty="0" smtClean="0">
                <a:solidFill>
                  <a:srgbClr val="FFFF00"/>
                </a:solidFill>
              </a:rPr>
              <a:t>– EM 99-01/EM 97-07</a:t>
            </a:r>
          </a:p>
          <a:p>
            <a:pPr lvl="2"/>
            <a:r>
              <a:rPr lang="en-US" sz="3400" dirty="0" smtClean="0"/>
              <a:t>Consultant Selection</a:t>
            </a:r>
          </a:p>
          <a:p>
            <a:pPr lvl="1"/>
            <a:r>
              <a:rPr lang="en-US" sz="3600" dirty="0" smtClean="0"/>
              <a:t>Project Cost and Schedule</a:t>
            </a:r>
            <a:endParaRPr lang="en-US" sz="3600" dirty="0"/>
          </a:p>
        </p:txBody>
      </p:sp>
    </p:spTree>
    <p:extLst>
      <p:ext uri="{BB962C8B-B14F-4D97-AF65-F5344CB8AC3E}">
        <p14:creationId xmlns:p14="http://schemas.microsoft.com/office/powerpoint/2010/main" val="508923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Allotment Request – EM 99-01/EM 97-07</a:t>
            </a:r>
            <a:r>
              <a:rPr lang="en-US" dirty="0">
                <a:solidFill>
                  <a:srgbClr val="FFFF00"/>
                </a:solidFill>
              </a:rPr>
              <a:t/>
            </a:r>
            <a:br>
              <a:rPr lang="en-US" dirty="0">
                <a:solidFill>
                  <a:srgbClr val="FFFF00"/>
                </a:solidFill>
              </a:rPr>
            </a:br>
            <a:endParaRPr lang="en-US" dirty="0"/>
          </a:p>
        </p:txBody>
      </p:sp>
      <p:sp>
        <p:nvSpPr>
          <p:cNvPr id="3" name="Content Placeholder 2"/>
          <p:cNvSpPr>
            <a:spLocks noGrp="1"/>
          </p:cNvSpPr>
          <p:nvPr>
            <p:ph idx="1"/>
          </p:nvPr>
        </p:nvSpPr>
        <p:spPr/>
        <p:txBody>
          <a:bodyPr>
            <a:noAutofit/>
          </a:bodyPr>
          <a:lstStyle/>
          <a:p>
            <a:r>
              <a:rPr lang="en-US" sz="3600" dirty="0" smtClean="0"/>
              <a:t>Annual Budget Execution Policy “renews” this Executive Memorandum</a:t>
            </a:r>
          </a:p>
          <a:p>
            <a:r>
              <a:rPr lang="en-US" sz="3600" dirty="0" smtClean="0"/>
              <a:t>Ultimate Guide for Executive Branch funding actions requiring </a:t>
            </a:r>
            <a:r>
              <a:rPr lang="en-US" sz="3600" dirty="0"/>
              <a:t>Department of </a:t>
            </a:r>
            <a:r>
              <a:rPr lang="en-US" sz="3600" dirty="0" smtClean="0"/>
              <a:t>Budget &amp; Finance (DB&amp;F) and/or Governor’s approval</a:t>
            </a:r>
          </a:p>
        </p:txBody>
      </p:sp>
    </p:spTree>
    <p:extLst>
      <p:ext uri="{BB962C8B-B14F-4D97-AF65-F5344CB8AC3E}">
        <p14:creationId xmlns:p14="http://schemas.microsoft.com/office/powerpoint/2010/main" val="4085012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56816" y="413608"/>
            <a:ext cx="7927847" cy="6091329"/>
          </a:xfrm>
          <a:prstGeom prst="rect">
            <a:avLst/>
          </a:prstGeom>
        </p:spPr>
      </p:pic>
    </p:spTree>
    <p:extLst>
      <p:ext uri="{BB962C8B-B14F-4D97-AF65-F5344CB8AC3E}">
        <p14:creationId xmlns:p14="http://schemas.microsoft.com/office/powerpoint/2010/main" val="4197604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2031"/>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389321"/>
            <a:ext cx="10131425" cy="5188688"/>
          </a:xfrm>
        </p:spPr>
        <p:txBody>
          <a:bodyPr>
            <a:normAutofit/>
          </a:bodyPr>
          <a:lstStyle/>
          <a:p>
            <a:r>
              <a:rPr lang="en-US" sz="4000" dirty="0"/>
              <a:t>The Birth of a Project</a:t>
            </a:r>
            <a:endParaRPr lang="en-US" sz="3600" dirty="0"/>
          </a:p>
          <a:p>
            <a:pPr lvl="1"/>
            <a:r>
              <a:rPr lang="en-US" sz="3600" dirty="0"/>
              <a:t>Project Initiation and Release of Funds</a:t>
            </a:r>
          </a:p>
          <a:p>
            <a:pPr lvl="2"/>
            <a:r>
              <a:rPr lang="en-US" sz="3200" dirty="0"/>
              <a:t>State Funds</a:t>
            </a:r>
          </a:p>
          <a:p>
            <a:pPr lvl="3"/>
            <a:r>
              <a:rPr lang="en-US" sz="3200" dirty="0"/>
              <a:t>Appropriation </a:t>
            </a:r>
            <a:r>
              <a:rPr lang="en-US" sz="3200" dirty="0" smtClean="0"/>
              <a:t>Language – Table R</a:t>
            </a:r>
            <a:endParaRPr lang="en-US" sz="3200" dirty="0"/>
          </a:p>
          <a:p>
            <a:pPr lvl="3"/>
            <a:r>
              <a:rPr lang="en-US" sz="3200" dirty="0"/>
              <a:t>Allotment Request </a:t>
            </a:r>
            <a:r>
              <a:rPr lang="en-US" sz="3200" dirty="0" smtClean="0"/>
              <a:t>– EM 99-01/EM 97-07</a:t>
            </a:r>
          </a:p>
          <a:p>
            <a:pPr lvl="2"/>
            <a:r>
              <a:rPr lang="en-US" sz="3400" dirty="0" smtClean="0">
                <a:solidFill>
                  <a:srgbClr val="FFFF00"/>
                </a:solidFill>
              </a:rPr>
              <a:t>Consultant Selection [HRS §103D-304; </a:t>
            </a:r>
          </a:p>
          <a:p>
            <a:pPr marL="914400" lvl="2" indent="0">
              <a:buNone/>
            </a:pPr>
            <a:r>
              <a:rPr lang="en-US" sz="3400" dirty="0">
                <a:solidFill>
                  <a:srgbClr val="FFFF00"/>
                </a:solidFill>
              </a:rPr>
              <a:t>	</a:t>
            </a:r>
            <a:r>
              <a:rPr lang="en-US" sz="3400" dirty="0" smtClean="0">
                <a:solidFill>
                  <a:srgbClr val="FFFF00"/>
                </a:solidFill>
              </a:rPr>
              <a:t>HAR §3-122-Subsection 7] </a:t>
            </a:r>
          </a:p>
          <a:p>
            <a:pPr lvl="1"/>
            <a:r>
              <a:rPr lang="en-US" sz="3600" dirty="0" smtClean="0"/>
              <a:t>Project Cost and Schedule</a:t>
            </a:r>
            <a:endParaRPr lang="en-US" sz="3600" dirty="0"/>
          </a:p>
        </p:txBody>
      </p:sp>
    </p:spTree>
    <p:extLst>
      <p:ext uri="{BB962C8B-B14F-4D97-AF65-F5344CB8AC3E}">
        <p14:creationId xmlns:p14="http://schemas.microsoft.com/office/powerpoint/2010/main" val="1290256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2031"/>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389321"/>
            <a:ext cx="10131425" cy="5188688"/>
          </a:xfrm>
        </p:spPr>
        <p:txBody>
          <a:bodyPr>
            <a:normAutofit/>
          </a:bodyPr>
          <a:lstStyle/>
          <a:p>
            <a:r>
              <a:rPr lang="en-US" sz="4000" dirty="0"/>
              <a:t>The Birth of a Project</a:t>
            </a:r>
            <a:endParaRPr lang="en-US" sz="3600" dirty="0"/>
          </a:p>
          <a:p>
            <a:pPr lvl="1"/>
            <a:r>
              <a:rPr lang="en-US" sz="3600" dirty="0"/>
              <a:t>Project Initiation and Release of Funds</a:t>
            </a:r>
          </a:p>
          <a:p>
            <a:pPr lvl="2"/>
            <a:r>
              <a:rPr lang="en-US" sz="3200" dirty="0"/>
              <a:t>State Funds</a:t>
            </a:r>
          </a:p>
          <a:p>
            <a:pPr lvl="3"/>
            <a:r>
              <a:rPr lang="en-US" sz="3200" dirty="0"/>
              <a:t>Appropriation </a:t>
            </a:r>
            <a:r>
              <a:rPr lang="en-US" sz="3200" dirty="0" smtClean="0"/>
              <a:t>Language – Table R</a:t>
            </a:r>
            <a:endParaRPr lang="en-US" sz="3200" dirty="0"/>
          </a:p>
          <a:p>
            <a:pPr lvl="3"/>
            <a:r>
              <a:rPr lang="en-US" sz="3200" dirty="0"/>
              <a:t>Allotment Request </a:t>
            </a:r>
            <a:r>
              <a:rPr lang="en-US" sz="3200" dirty="0" smtClean="0"/>
              <a:t>– EM 99-01/EM 97-07</a:t>
            </a:r>
          </a:p>
          <a:p>
            <a:pPr lvl="2"/>
            <a:r>
              <a:rPr lang="en-US" sz="3400" dirty="0" smtClean="0"/>
              <a:t>Consultant Selection [HRS §103D-304; </a:t>
            </a:r>
          </a:p>
          <a:p>
            <a:pPr marL="914400" lvl="2" indent="0">
              <a:buNone/>
            </a:pPr>
            <a:r>
              <a:rPr lang="en-US" sz="3400" dirty="0"/>
              <a:t>	</a:t>
            </a:r>
            <a:r>
              <a:rPr lang="en-US" sz="3400" dirty="0" smtClean="0"/>
              <a:t>HAR §3-122-Subsection 7] </a:t>
            </a:r>
          </a:p>
          <a:p>
            <a:pPr lvl="1"/>
            <a:r>
              <a:rPr lang="en-US" sz="3600" dirty="0" smtClean="0">
                <a:solidFill>
                  <a:srgbClr val="FFFF00"/>
                </a:solidFill>
              </a:rPr>
              <a:t>Project Cost and Schedule</a:t>
            </a:r>
            <a:endParaRPr lang="en-US" sz="3600" dirty="0">
              <a:solidFill>
                <a:srgbClr val="FFFF00"/>
              </a:solidFill>
            </a:endParaRPr>
          </a:p>
        </p:txBody>
      </p:sp>
    </p:spTree>
    <p:extLst>
      <p:ext uri="{BB962C8B-B14F-4D97-AF65-F5344CB8AC3E}">
        <p14:creationId xmlns:p14="http://schemas.microsoft.com/office/powerpoint/2010/main" val="3951893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DAGS TRADITIONAL ROLE</a:t>
            </a:r>
            <a:endParaRPr lang="en-US" sz="4800" dirty="0"/>
          </a:p>
        </p:txBody>
      </p:sp>
      <p:sp>
        <p:nvSpPr>
          <p:cNvPr id="3" name="Content Placeholder 2"/>
          <p:cNvSpPr>
            <a:spLocks noGrp="1"/>
          </p:cNvSpPr>
          <p:nvPr>
            <p:ph idx="1"/>
          </p:nvPr>
        </p:nvSpPr>
        <p:spPr/>
        <p:txBody>
          <a:bodyPr>
            <a:normAutofit/>
          </a:bodyPr>
          <a:lstStyle/>
          <a:p>
            <a:r>
              <a:rPr lang="en-US" sz="3400" cap="none" dirty="0"/>
              <a:t>DAGS </a:t>
            </a:r>
            <a:r>
              <a:rPr lang="en-US" sz="3400" dirty="0" smtClean="0"/>
              <a:t>is</a:t>
            </a:r>
            <a:r>
              <a:rPr lang="en-US" sz="3400" cap="none" dirty="0" smtClean="0"/>
              <a:t> </a:t>
            </a:r>
            <a:r>
              <a:rPr lang="en-US" sz="3400" cap="none" dirty="0"/>
              <a:t>the centralized engineering </a:t>
            </a:r>
            <a:r>
              <a:rPr lang="en-US" sz="3400" cap="none" dirty="0" smtClean="0"/>
              <a:t>agency in the State including </a:t>
            </a:r>
            <a:r>
              <a:rPr lang="en-US" sz="3400" cap="none" dirty="0"/>
              <a:t>operation and maintenance of public buildings for departments of the State (HRS Section 26-6</a:t>
            </a:r>
            <a:r>
              <a:rPr lang="en-US" sz="3400" cap="none" dirty="0" smtClean="0"/>
              <a:t>)</a:t>
            </a:r>
          </a:p>
          <a:p>
            <a:r>
              <a:rPr lang="en-US" sz="3600" dirty="0" smtClean="0"/>
              <a:t>In the past, airport, highways, harbors, and housing projects</a:t>
            </a:r>
            <a:r>
              <a:rPr lang="en-US" sz="3600" dirty="0"/>
              <a:t> </a:t>
            </a:r>
            <a:r>
              <a:rPr lang="en-US" sz="3600" dirty="0" smtClean="0"/>
              <a:t>have been managed by their respective agencies.</a:t>
            </a:r>
            <a:endParaRPr lang="en-US" sz="3600" cap="none" dirty="0"/>
          </a:p>
          <a:p>
            <a:pPr lvl="1"/>
            <a:endParaRPr lang="en-US" sz="2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759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2031"/>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389321"/>
            <a:ext cx="10131425" cy="5188688"/>
          </a:xfrm>
        </p:spPr>
        <p:txBody>
          <a:bodyPr>
            <a:normAutofit/>
          </a:bodyPr>
          <a:lstStyle/>
          <a:p>
            <a:r>
              <a:rPr lang="en-US" sz="4000" dirty="0" smtClean="0"/>
              <a:t>Project Cost and Schedule</a:t>
            </a:r>
          </a:p>
          <a:p>
            <a:pPr lvl="1"/>
            <a:r>
              <a:rPr lang="en-US" sz="4000" dirty="0" smtClean="0"/>
              <a:t>Include all project phases and “hidden” costs</a:t>
            </a:r>
          </a:p>
          <a:p>
            <a:pPr lvl="1"/>
            <a:r>
              <a:rPr lang="en-US" sz="4000" dirty="0" smtClean="0"/>
              <a:t>Use established guides and historic data</a:t>
            </a:r>
          </a:p>
          <a:p>
            <a:pPr lvl="1"/>
            <a:r>
              <a:rPr lang="en-US" sz="4000" dirty="0" smtClean="0"/>
              <a:t>Account for special conditions</a:t>
            </a:r>
          </a:p>
          <a:p>
            <a:pPr lvl="1"/>
            <a:r>
              <a:rPr lang="en-US" sz="4000" dirty="0"/>
              <a:t>(See sample Tables A-8a &amp; B1a</a:t>
            </a:r>
            <a:r>
              <a:rPr lang="en-US" sz="4000" dirty="0" smtClean="0"/>
              <a:t>)</a:t>
            </a:r>
          </a:p>
        </p:txBody>
      </p:sp>
    </p:spTree>
    <p:extLst>
      <p:ext uri="{BB962C8B-B14F-4D97-AF65-F5344CB8AC3E}">
        <p14:creationId xmlns:p14="http://schemas.microsoft.com/office/powerpoint/2010/main" val="3638991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37747"/>
            <a:ext cx="10131425" cy="896923"/>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356616" y="1325526"/>
            <a:ext cx="11395905" cy="5532474"/>
          </a:xfrm>
        </p:spPr>
        <p:txBody>
          <a:bodyPr>
            <a:normAutofit fontScale="92500"/>
          </a:bodyPr>
          <a:lstStyle/>
          <a:p>
            <a:r>
              <a:rPr lang="en-US" sz="3600" dirty="0"/>
              <a:t>Key Planning Requirements – </a:t>
            </a:r>
            <a:r>
              <a:rPr lang="en-US" sz="3600" dirty="0" smtClean="0"/>
              <a:t>Flow Chart and Sample Timeline</a:t>
            </a:r>
            <a:endParaRPr lang="en-US" sz="3600" dirty="0"/>
          </a:p>
          <a:p>
            <a:pPr lvl="1"/>
            <a:r>
              <a:rPr lang="en-US" sz="3600" dirty="0" smtClean="0"/>
              <a:t>Project Development Report</a:t>
            </a:r>
            <a:endParaRPr lang="en-US" sz="3600" dirty="0"/>
          </a:p>
          <a:p>
            <a:pPr lvl="1"/>
            <a:r>
              <a:rPr lang="en-US" sz="3200" dirty="0" smtClean="0"/>
              <a:t>Land Entitlements</a:t>
            </a:r>
            <a:endParaRPr lang="en-US" sz="3200" dirty="0"/>
          </a:p>
          <a:p>
            <a:pPr lvl="2"/>
            <a:r>
              <a:rPr lang="en-US" sz="3200" dirty="0" smtClean="0"/>
              <a:t>Site </a:t>
            </a:r>
            <a:r>
              <a:rPr lang="en-US" sz="3200" dirty="0"/>
              <a:t>Selection</a:t>
            </a:r>
          </a:p>
          <a:p>
            <a:pPr lvl="2"/>
            <a:r>
              <a:rPr lang="en-US" sz="3200" dirty="0" smtClean="0"/>
              <a:t>Environmental </a:t>
            </a:r>
            <a:r>
              <a:rPr lang="en-US" sz="3200" dirty="0"/>
              <a:t>Assessment/Environmental Impact </a:t>
            </a:r>
            <a:r>
              <a:rPr lang="en-US" sz="3200" dirty="0" smtClean="0"/>
              <a:t>Statement</a:t>
            </a:r>
          </a:p>
          <a:p>
            <a:pPr lvl="2"/>
            <a:r>
              <a:rPr lang="en-US" sz="3200" dirty="0" smtClean="0"/>
              <a:t>Acquisition/Lease</a:t>
            </a:r>
          </a:p>
          <a:p>
            <a:pPr lvl="2"/>
            <a:r>
              <a:rPr lang="en-US" sz="3200" dirty="0" smtClean="0"/>
              <a:t>Easements</a:t>
            </a:r>
          </a:p>
          <a:p>
            <a:pPr lvl="2"/>
            <a:r>
              <a:rPr lang="en-US" sz="3200" dirty="0" smtClean="0"/>
              <a:t>ROE</a:t>
            </a:r>
            <a:endParaRPr lang="en-US" sz="3200" dirty="0"/>
          </a:p>
          <a:p>
            <a:endParaRPr lang="en-US" dirty="0"/>
          </a:p>
        </p:txBody>
      </p:sp>
    </p:spTree>
    <p:extLst>
      <p:ext uri="{BB962C8B-B14F-4D97-AF65-F5344CB8AC3E}">
        <p14:creationId xmlns:p14="http://schemas.microsoft.com/office/powerpoint/2010/main" val="2103732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62712"/>
            <a:ext cx="10131425" cy="1456267"/>
          </a:xfrm>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685801" y="1722475"/>
            <a:ext cx="11073808" cy="4685414"/>
          </a:xfrm>
        </p:spPr>
        <p:txBody>
          <a:bodyPr>
            <a:normAutofit lnSpcReduction="10000"/>
          </a:bodyPr>
          <a:lstStyle/>
          <a:p>
            <a:r>
              <a:rPr lang="en-US" sz="3600" dirty="0" smtClean="0"/>
              <a:t>Key </a:t>
            </a:r>
            <a:r>
              <a:rPr lang="en-US" sz="3600" dirty="0"/>
              <a:t>Planning </a:t>
            </a:r>
            <a:r>
              <a:rPr lang="en-US" sz="3600" dirty="0" smtClean="0"/>
              <a:t>Requirements (continued</a:t>
            </a:r>
            <a:r>
              <a:rPr lang="en-US" sz="3600" dirty="0"/>
              <a:t>)</a:t>
            </a:r>
          </a:p>
          <a:p>
            <a:pPr lvl="1"/>
            <a:r>
              <a:rPr lang="en-US" sz="3600" dirty="0" smtClean="0"/>
              <a:t>Land Entitlements </a:t>
            </a:r>
            <a:endParaRPr lang="en-US" sz="3600" dirty="0"/>
          </a:p>
          <a:p>
            <a:pPr lvl="2"/>
            <a:r>
              <a:rPr lang="en-US" sz="3200" dirty="0"/>
              <a:t>Historic/Cultural Review (Section 106, 6E) – Architectural, Archeological, Cultural Organizations, Burial </a:t>
            </a:r>
            <a:r>
              <a:rPr lang="en-US" sz="3200" dirty="0" smtClean="0"/>
              <a:t>Council     (See Presentation Excerpt)</a:t>
            </a:r>
            <a:endParaRPr lang="en-US" sz="3200" dirty="0">
              <a:solidFill>
                <a:srgbClr val="FFFF00"/>
              </a:solidFill>
            </a:endParaRPr>
          </a:p>
          <a:p>
            <a:pPr lvl="2"/>
            <a:r>
              <a:rPr lang="en-US" sz="3200" dirty="0"/>
              <a:t>Zoning/Permitting – </a:t>
            </a:r>
            <a:r>
              <a:rPr lang="en-US" sz="3200" dirty="0" smtClean="0"/>
              <a:t>State &amp; Counties (PRU</a:t>
            </a:r>
            <a:r>
              <a:rPr lang="en-US" sz="3200" dirty="0"/>
              <a:t>, SMP, CON, SUP, </a:t>
            </a:r>
            <a:r>
              <a:rPr lang="en-US" sz="3200" dirty="0" smtClean="0"/>
              <a:t>CDUA, etc.)</a:t>
            </a:r>
            <a:endParaRPr lang="en-US" sz="3200" dirty="0"/>
          </a:p>
          <a:p>
            <a:pPr lvl="2"/>
            <a:r>
              <a:rPr lang="en-US" sz="3200" dirty="0"/>
              <a:t>Other Public Review and Community Outreach</a:t>
            </a:r>
            <a:endParaRPr lang="en-US" sz="3600" dirty="0"/>
          </a:p>
          <a:p>
            <a:pPr lvl="1"/>
            <a:endParaRPr lang="en-US" sz="3000" dirty="0"/>
          </a:p>
        </p:txBody>
      </p:sp>
    </p:spTree>
    <p:extLst>
      <p:ext uri="{BB962C8B-B14F-4D97-AF65-F5344CB8AC3E}">
        <p14:creationId xmlns:p14="http://schemas.microsoft.com/office/powerpoint/2010/main" val="2788555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219456" y="1722475"/>
            <a:ext cx="11540153" cy="4685414"/>
          </a:xfrm>
        </p:spPr>
        <p:txBody>
          <a:bodyPr>
            <a:normAutofit/>
          </a:bodyPr>
          <a:lstStyle/>
          <a:p>
            <a:r>
              <a:rPr lang="en-US" sz="3600" dirty="0"/>
              <a:t>Key </a:t>
            </a:r>
            <a:r>
              <a:rPr lang="en-US" sz="3600" dirty="0" smtClean="0"/>
              <a:t>Planning Requirements (continued)</a:t>
            </a:r>
          </a:p>
          <a:p>
            <a:pPr lvl="1"/>
            <a:r>
              <a:rPr lang="en-US" sz="3400" dirty="0" err="1" smtClean="0"/>
              <a:t>Add’l</a:t>
            </a:r>
            <a:r>
              <a:rPr lang="en-US" sz="3400" dirty="0" smtClean="0"/>
              <a:t> Planning  Studies (Infrastructure, traffic, soils, etc.)</a:t>
            </a:r>
            <a:endParaRPr lang="en-US" sz="3400" dirty="0"/>
          </a:p>
          <a:p>
            <a:pPr lvl="1"/>
            <a:r>
              <a:rPr lang="en-US" sz="3600" dirty="0"/>
              <a:t>Funding for Future Project </a:t>
            </a:r>
            <a:r>
              <a:rPr lang="en-US" sz="3600" dirty="0" smtClean="0"/>
              <a:t>Phases</a:t>
            </a:r>
          </a:p>
          <a:p>
            <a:pPr lvl="2"/>
            <a:r>
              <a:rPr lang="en-US" sz="3400" dirty="0" smtClean="0"/>
              <a:t>Timing of Appropriations with Lapse Dates</a:t>
            </a:r>
            <a:endParaRPr lang="en-US" sz="3400" dirty="0"/>
          </a:p>
          <a:p>
            <a:pPr lvl="1"/>
            <a:r>
              <a:rPr lang="en-US" sz="3600" dirty="0"/>
              <a:t>Refinement of the Project Triangle for Design</a:t>
            </a:r>
          </a:p>
          <a:p>
            <a:pPr lvl="1"/>
            <a:endParaRPr lang="en-US" sz="3000" dirty="0"/>
          </a:p>
        </p:txBody>
      </p:sp>
      <p:grpSp>
        <p:nvGrpSpPr>
          <p:cNvPr id="6" name="Group 5"/>
          <p:cNvGrpSpPr/>
          <p:nvPr/>
        </p:nvGrpSpPr>
        <p:grpSpPr>
          <a:xfrm>
            <a:off x="8850849" y="4065182"/>
            <a:ext cx="3026735" cy="2249973"/>
            <a:chOff x="8286306" y="-1560"/>
            <a:chExt cx="3026735" cy="2249973"/>
          </a:xfrm>
        </p:grpSpPr>
        <p:sp>
          <p:nvSpPr>
            <p:cNvPr id="7" name="Isosceles Triangle 6"/>
            <p:cNvSpPr/>
            <p:nvPr/>
          </p:nvSpPr>
          <p:spPr>
            <a:xfrm>
              <a:off x="8286306" y="-1560"/>
              <a:ext cx="3026735" cy="2249973"/>
            </a:xfrm>
            <a:prstGeom prst="triangle">
              <a:avLst/>
            </a:prstGeom>
            <a:gradFill flip="none" rotWithShape="1">
              <a:gsLst>
                <a:gs pos="0">
                  <a:schemeClr val="accent1">
                    <a:lumMod val="5000"/>
                    <a:lumOff val="95000"/>
                    <a:alpha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9087604" y="689403"/>
              <a:ext cx="1478681" cy="1559010"/>
              <a:chOff x="9087604" y="689403"/>
              <a:chExt cx="1478681" cy="1559010"/>
            </a:xfrm>
          </p:grpSpPr>
          <p:sp>
            <p:nvSpPr>
              <p:cNvPr id="9" name="TextBox 8"/>
              <p:cNvSpPr txBox="1"/>
              <p:nvPr/>
            </p:nvSpPr>
            <p:spPr>
              <a:xfrm rot="18320322">
                <a:off x="8808731" y="1026355"/>
                <a:ext cx="927077" cy="369332"/>
              </a:xfrm>
              <a:prstGeom prst="rect">
                <a:avLst/>
              </a:prstGeom>
              <a:noFill/>
            </p:spPr>
            <p:txBody>
              <a:bodyPr wrap="square" rtlCol="0">
                <a:spAutoFit/>
              </a:bodyPr>
              <a:lstStyle/>
              <a:p>
                <a:r>
                  <a:rPr lang="en-US" dirty="0" smtClean="0">
                    <a:solidFill>
                      <a:srgbClr val="FFFF00"/>
                    </a:solidFill>
                  </a:rPr>
                  <a:t>SCOPE</a:t>
                </a:r>
                <a:endParaRPr lang="en-US" dirty="0">
                  <a:solidFill>
                    <a:srgbClr val="FFFF00"/>
                  </a:solidFill>
                </a:endParaRPr>
              </a:p>
            </p:txBody>
          </p:sp>
          <p:sp>
            <p:nvSpPr>
              <p:cNvPr id="10" name="TextBox 9"/>
              <p:cNvSpPr txBox="1"/>
              <p:nvPr/>
            </p:nvSpPr>
            <p:spPr>
              <a:xfrm rot="3299129">
                <a:off x="9737576" y="1148780"/>
                <a:ext cx="1288086" cy="369332"/>
              </a:xfrm>
              <a:prstGeom prst="rect">
                <a:avLst/>
              </a:prstGeom>
              <a:noFill/>
            </p:spPr>
            <p:txBody>
              <a:bodyPr wrap="square" rtlCol="0">
                <a:spAutoFit/>
              </a:bodyPr>
              <a:lstStyle/>
              <a:p>
                <a:r>
                  <a:rPr lang="en-US" dirty="0" smtClean="0">
                    <a:solidFill>
                      <a:srgbClr val="FFFF00"/>
                    </a:solidFill>
                  </a:rPr>
                  <a:t>SCHEDULE</a:t>
                </a:r>
                <a:endParaRPr lang="en-US" dirty="0">
                  <a:solidFill>
                    <a:srgbClr val="FFFF00"/>
                  </a:solidFill>
                </a:endParaRPr>
              </a:p>
            </p:txBody>
          </p:sp>
          <p:sp>
            <p:nvSpPr>
              <p:cNvPr id="11" name="TextBox 10"/>
              <p:cNvSpPr txBox="1"/>
              <p:nvPr/>
            </p:nvSpPr>
            <p:spPr>
              <a:xfrm>
                <a:off x="9534976" y="1879081"/>
                <a:ext cx="651713" cy="369332"/>
              </a:xfrm>
              <a:prstGeom prst="rect">
                <a:avLst/>
              </a:prstGeom>
              <a:noFill/>
            </p:spPr>
            <p:txBody>
              <a:bodyPr wrap="square" rtlCol="0">
                <a:spAutoFit/>
              </a:bodyPr>
              <a:lstStyle/>
              <a:p>
                <a:r>
                  <a:rPr lang="en-US" dirty="0" smtClean="0">
                    <a:solidFill>
                      <a:srgbClr val="FFFF00"/>
                    </a:solidFill>
                  </a:rPr>
                  <a:t>$$$</a:t>
                </a:r>
                <a:endParaRPr lang="en-US" dirty="0">
                  <a:solidFill>
                    <a:srgbClr val="FFFF00"/>
                  </a:solidFill>
                </a:endParaRPr>
              </a:p>
            </p:txBody>
          </p:sp>
        </p:grpSp>
      </p:grpSp>
    </p:spTree>
    <p:extLst>
      <p:ext uri="{BB962C8B-B14F-4D97-AF65-F5344CB8AC3E}">
        <p14:creationId xmlns:p14="http://schemas.microsoft.com/office/powerpoint/2010/main" val="2617949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Planning for </a:t>
            </a:r>
            <a:r>
              <a:rPr lang="en-US" sz="4000" dirty="0" err="1"/>
              <a:t>cip</a:t>
            </a:r>
            <a:r>
              <a:rPr lang="en-US" sz="4000" dirty="0"/>
              <a:t> projects</a:t>
            </a:r>
            <a:endParaRPr lang="en-US" dirty="0"/>
          </a:p>
        </p:txBody>
      </p:sp>
      <p:sp>
        <p:nvSpPr>
          <p:cNvPr id="3" name="Content Placeholder 2"/>
          <p:cNvSpPr>
            <a:spLocks noGrp="1"/>
          </p:cNvSpPr>
          <p:nvPr>
            <p:ph idx="1"/>
          </p:nvPr>
        </p:nvSpPr>
        <p:spPr>
          <a:xfrm>
            <a:off x="749809" y="2065867"/>
            <a:ext cx="10131425" cy="3649133"/>
          </a:xfrm>
        </p:spPr>
        <p:txBody>
          <a:bodyPr>
            <a:normAutofit lnSpcReduction="10000"/>
          </a:bodyPr>
          <a:lstStyle/>
          <a:p>
            <a:r>
              <a:rPr lang="en-US" sz="4000" dirty="0"/>
              <a:t>Project Life After Planning</a:t>
            </a:r>
          </a:p>
          <a:p>
            <a:pPr lvl="1"/>
            <a:r>
              <a:rPr lang="en-US" sz="3600" dirty="0" smtClean="0"/>
              <a:t>Continue </a:t>
            </a:r>
            <a:r>
              <a:rPr lang="en-US" sz="3600" dirty="0"/>
              <a:t>on to </a:t>
            </a:r>
            <a:r>
              <a:rPr lang="en-US" sz="3600" dirty="0" smtClean="0"/>
              <a:t>Design/Construction</a:t>
            </a:r>
          </a:p>
          <a:p>
            <a:pPr lvl="1"/>
            <a:r>
              <a:rPr lang="en-US" sz="3600" dirty="0"/>
              <a:t>Possible continued role for Land/Entitlement work, program coordination, and additional funding</a:t>
            </a:r>
          </a:p>
          <a:p>
            <a:pPr lvl="1"/>
            <a:r>
              <a:rPr lang="en-US" sz="3600" dirty="0" smtClean="0"/>
              <a:t>Stand-alone </a:t>
            </a:r>
            <a:r>
              <a:rPr lang="en-US" sz="3600" dirty="0"/>
              <a:t>Studies and </a:t>
            </a:r>
            <a:r>
              <a:rPr lang="en-US" sz="3600" dirty="0" smtClean="0"/>
              <a:t>Reports</a:t>
            </a:r>
          </a:p>
          <a:p>
            <a:endParaRPr lang="en-US" dirty="0"/>
          </a:p>
        </p:txBody>
      </p:sp>
    </p:spTree>
    <p:extLst>
      <p:ext uri="{BB962C8B-B14F-4D97-AF65-F5344CB8AC3E}">
        <p14:creationId xmlns:p14="http://schemas.microsoft.com/office/powerpoint/2010/main" val="20929851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Mahalo!</a:t>
            </a:r>
          </a:p>
        </p:txBody>
      </p:sp>
    </p:spTree>
    <p:extLst>
      <p:ext uri="{BB962C8B-B14F-4D97-AF65-F5344CB8AC3E}">
        <p14:creationId xmlns:p14="http://schemas.microsoft.com/office/powerpoint/2010/main" val="41013359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648200" y="76200"/>
            <a:ext cx="6019800" cy="3429000"/>
          </a:xfrm>
        </p:spPr>
        <p:txBody>
          <a:bodyPr/>
          <a:lstStyle/>
          <a:p>
            <a:pPr eaLnBrk="1" hangingPunct="1">
              <a:defRPr/>
            </a:pPr>
            <a:r>
              <a:rPr lang="en-US" altLang="en-US" sz="2400" b="1" dirty="0">
                <a:solidFill>
                  <a:srgbClr val="008000"/>
                </a:solidFill>
              </a:rPr>
              <a:t>Act 241/SLH 2016</a:t>
            </a:r>
            <a:br>
              <a:rPr lang="en-US" altLang="en-US" sz="2400" b="1" dirty="0">
                <a:solidFill>
                  <a:srgbClr val="008000"/>
                </a:solidFill>
              </a:rPr>
            </a:br>
            <a:r>
              <a:rPr lang="en-US" altLang="en-US" sz="2800" b="1" dirty="0">
                <a:solidFill>
                  <a:srgbClr val="008000"/>
                </a:solidFill>
              </a:rPr>
              <a:t/>
            </a:r>
            <a:br>
              <a:rPr lang="en-US" altLang="en-US" sz="2800" b="1" dirty="0">
                <a:solidFill>
                  <a:srgbClr val="008000"/>
                </a:solidFill>
              </a:rPr>
            </a:br>
            <a:r>
              <a:rPr lang="en-US" altLang="en-US" sz="2800" b="1" dirty="0">
                <a:solidFill>
                  <a:srgbClr val="008000"/>
                </a:solidFill>
              </a:rPr>
              <a:t>CAPITAL IMPROVEMENT</a:t>
            </a:r>
            <a:br>
              <a:rPr lang="en-US" altLang="en-US" sz="2800" b="1" dirty="0">
                <a:solidFill>
                  <a:srgbClr val="008000"/>
                </a:solidFill>
              </a:rPr>
            </a:br>
            <a:r>
              <a:rPr lang="en-US" altLang="en-US" sz="2400" b="1" dirty="0">
                <a:solidFill>
                  <a:srgbClr val="008000"/>
                </a:solidFill>
              </a:rPr>
              <a:t>PROJECT TRAINING</a:t>
            </a:r>
            <a:br>
              <a:rPr lang="en-US" altLang="en-US" sz="2400" b="1" dirty="0">
                <a:solidFill>
                  <a:srgbClr val="008000"/>
                </a:solidFill>
              </a:rPr>
            </a:br>
            <a:r>
              <a:rPr lang="en-US" altLang="en-US" sz="2400" b="1" dirty="0">
                <a:solidFill>
                  <a:srgbClr val="008000"/>
                </a:solidFill>
              </a:rPr>
              <a:t/>
            </a:r>
            <a:br>
              <a:rPr lang="en-US" altLang="en-US" sz="2400" b="1" dirty="0">
                <a:solidFill>
                  <a:srgbClr val="008000"/>
                </a:solidFill>
              </a:rPr>
            </a:br>
            <a:r>
              <a:rPr lang="en-US" altLang="en-US" sz="2400" b="1" dirty="0">
                <a:solidFill>
                  <a:srgbClr val="008000"/>
                </a:solidFill>
              </a:rPr>
              <a:t>December 5, 2017</a:t>
            </a:r>
            <a:br>
              <a:rPr lang="en-US" altLang="en-US" sz="2400" b="1" dirty="0">
                <a:solidFill>
                  <a:srgbClr val="008000"/>
                </a:solidFill>
              </a:rPr>
            </a:br>
            <a:r>
              <a:rPr lang="en-US" altLang="en-US" sz="2400" b="1" dirty="0">
                <a:solidFill>
                  <a:srgbClr val="008000"/>
                </a:solidFill>
              </a:rPr>
              <a:t>(</a:t>
            </a:r>
            <a:r>
              <a:rPr lang="en-US" altLang="en-US" sz="2400" b="1">
                <a:solidFill>
                  <a:srgbClr val="008000"/>
                </a:solidFill>
              </a:rPr>
              <a:t>Final Draft)</a:t>
            </a:r>
            <a:r>
              <a:rPr lang="en-US" altLang="en-US" sz="2000" b="1" dirty="0">
                <a:solidFill>
                  <a:srgbClr val="008000"/>
                </a:solidFill>
              </a:rPr>
              <a:t/>
            </a:r>
            <a:br>
              <a:rPr lang="en-US" altLang="en-US" sz="2000" b="1" dirty="0">
                <a:solidFill>
                  <a:srgbClr val="008000"/>
                </a:solidFill>
              </a:rPr>
            </a:br>
            <a:endParaRPr lang="en-US" altLang="en-US" sz="2000" b="1" dirty="0">
              <a:solidFill>
                <a:srgbClr val="008000"/>
              </a:solidFill>
            </a:endParaRPr>
          </a:p>
        </p:txBody>
      </p:sp>
      <p:sp>
        <p:nvSpPr>
          <p:cNvPr id="5123" name="Rectangle 3"/>
          <p:cNvSpPr>
            <a:spLocks noGrp="1" noChangeArrowheads="1"/>
          </p:cNvSpPr>
          <p:nvPr>
            <p:ph type="subTitle" idx="1"/>
          </p:nvPr>
        </p:nvSpPr>
        <p:spPr>
          <a:xfrm>
            <a:off x="5257800" y="3352800"/>
            <a:ext cx="4648200" cy="2743200"/>
          </a:xfrm>
        </p:spPr>
        <p:txBody>
          <a:bodyPr/>
          <a:lstStyle/>
          <a:p>
            <a:pPr eaLnBrk="1" hangingPunct="1"/>
            <a:endParaRPr lang="en-US" altLang="en-US" sz="2800" b="1">
              <a:solidFill>
                <a:srgbClr val="0066FF"/>
              </a:solidFill>
              <a:latin typeface="Arial" panose="020B0604020202020204" pitchFamily="34" charset="0"/>
            </a:endParaRPr>
          </a:p>
          <a:p>
            <a:pPr eaLnBrk="1" hangingPunct="1"/>
            <a:endParaRPr lang="en-US" altLang="en-US" sz="2800" b="1">
              <a:solidFill>
                <a:srgbClr val="0066FF"/>
              </a:solidFill>
              <a:latin typeface="Arial" panose="020B0604020202020204" pitchFamily="34" charset="0"/>
            </a:endParaRPr>
          </a:p>
          <a:p>
            <a:pPr eaLnBrk="1" hangingPunct="1"/>
            <a:endParaRPr lang="en-US" altLang="en-US" sz="2800" b="1">
              <a:solidFill>
                <a:srgbClr val="0066FF"/>
              </a:solidFill>
              <a:latin typeface="Arial" panose="020B0604020202020204" pitchFamily="34" charset="0"/>
            </a:endParaRPr>
          </a:p>
          <a:p>
            <a:pPr eaLnBrk="1" hangingPunct="1"/>
            <a:r>
              <a:rPr lang="en-US" altLang="en-US" sz="3600" b="1">
                <a:solidFill>
                  <a:srgbClr val="0066FF"/>
                </a:solidFill>
                <a:latin typeface="Arial" panose="020B0604020202020204" pitchFamily="34" charset="0"/>
              </a:rPr>
              <a:t>DESIGN PHASE</a:t>
            </a:r>
          </a:p>
          <a:p>
            <a:pPr eaLnBrk="1" hangingPunct="1"/>
            <a:endParaRPr lang="en-US" altLang="en-US" b="1" i="1" smtClean="0">
              <a:solidFill>
                <a:schemeClr val="tx1"/>
              </a:solidFill>
              <a:latin typeface="Arial" panose="020B0604020202020204" pitchFamily="34" charset="0"/>
            </a:endParaRPr>
          </a:p>
          <a:p>
            <a:pPr eaLnBrk="1" hangingPunct="1"/>
            <a:endParaRPr lang="en-US" altLang="en-US" sz="2800" b="1">
              <a:solidFill>
                <a:srgbClr val="0066FF"/>
              </a:solidFill>
              <a:latin typeface="Footlight MT Light" panose="0204060206030A020304" pitchFamily="18" charset="0"/>
            </a:endParaRPr>
          </a:p>
        </p:txBody>
      </p:sp>
      <p:sp>
        <p:nvSpPr>
          <p:cNvPr id="5124"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C9231F5A-E772-4E1A-AA8D-A7E2E5F9721D}" type="slidenum">
              <a:rPr lang="en-US" altLang="en-US" sz="1400">
                <a:solidFill>
                  <a:srgbClr val="EAEAEA"/>
                </a:solidFill>
              </a:rPr>
              <a:pPr>
                <a:spcBef>
                  <a:spcPct val="50000"/>
                </a:spcBef>
                <a:buClrTx/>
                <a:buFontTx/>
                <a:buNone/>
              </a:pPr>
              <a:t>36</a:t>
            </a:fld>
            <a:endParaRPr lang="en-US" altLang="en-US" sz="1400">
              <a:solidFill>
                <a:srgbClr val="EAEAEA"/>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1" y="304800"/>
            <a:ext cx="7400925" cy="1066800"/>
          </a:xfrm>
        </p:spPr>
        <p:txBody>
          <a:bodyPr/>
          <a:lstStyle/>
          <a:p>
            <a:pPr eaLnBrk="1" hangingPunct="1"/>
            <a:r>
              <a:rPr lang="en-US" altLang="en-US" sz="2800" b="1">
                <a:solidFill>
                  <a:srgbClr val="0066FF"/>
                </a:solidFill>
              </a:rPr>
              <a:t> Capital Improvement Project Training</a:t>
            </a:r>
            <a:r>
              <a:rPr lang="en-US" altLang="en-US" sz="2400" b="1">
                <a:solidFill>
                  <a:srgbClr val="0066FF"/>
                </a:solidFill>
              </a:rPr>
              <a:t/>
            </a:r>
            <a:br>
              <a:rPr lang="en-US" altLang="en-US" sz="2400" b="1">
                <a:solidFill>
                  <a:srgbClr val="0066FF"/>
                </a:solidFill>
              </a:rPr>
            </a:br>
            <a:r>
              <a:rPr lang="en-US" altLang="en-US" sz="2400" b="1">
                <a:solidFill>
                  <a:srgbClr val="669900"/>
                </a:solidFill>
              </a:rPr>
              <a:t>Design Phase</a:t>
            </a:r>
          </a:p>
        </p:txBody>
      </p:sp>
      <p:sp>
        <p:nvSpPr>
          <p:cNvPr id="7171" name="Rectangle 3"/>
          <p:cNvSpPr>
            <a:spLocks noGrp="1" noChangeArrowheads="1"/>
          </p:cNvSpPr>
          <p:nvPr>
            <p:ph type="body" idx="1"/>
          </p:nvPr>
        </p:nvSpPr>
        <p:spPr>
          <a:xfrm>
            <a:off x="2819400" y="1600200"/>
            <a:ext cx="7848600" cy="5257800"/>
          </a:xfrm>
        </p:spPr>
        <p:txBody>
          <a:bodyPr/>
          <a:lstStyle/>
          <a:p>
            <a:pPr algn="ctr" eaLnBrk="1" hangingPunct="1">
              <a:lnSpc>
                <a:spcPct val="80000"/>
              </a:lnSpc>
              <a:buFont typeface="Wingdings" panose="05000000000000000000" pitchFamily="2" charset="2"/>
              <a:buNone/>
            </a:pPr>
            <a:r>
              <a:rPr lang="en-US" altLang="en-US" sz="2800" b="1" u="sng"/>
              <a:t>DISCUSSION ITEMS</a:t>
            </a:r>
          </a:p>
          <a:p>
            <a:pPr algn="ctr" eaLnBrk="1" hangingPunct="1">
              <a:lnSpc>
                <a:spcPct val="80000"/>
              </a:lnSpc>
              <a:buFont typeface="Wingdings" panose="05000000000000000000" pitchFamily="2" charset="2"/>
              <a:buNone/>
            </a:pPr>
            <a:endParaRPr lang="en-US" altLang="en-US" sz="1200" b="1"/>
          </a:p>
          <a:p>
            <a:pPr eaLnBrk="1" hangingPunct="1">
              <a:lnSpc>
                <a:spcPct val="80000"/>
              </a:lnSpc>
            </a:pPr>
            <a:r>
              <a:rPr lang="en-US" altLang="en-US" sz="2200" b="1"/>
              <a:t>DAGS PUBLIC WORKS DIVISON </a:t>
            </a:r>
          </a:p>
          <a:p>
            <a:pPr eaLnBrk="1" hangingPunct="1">
              <a:lnSpc>
                <a:spcPct val="80000"/>
              </a:lnSpc>
              <a:buFont typeface="Wingdings" panose="05000000000000000000" pitchFamily="2" charset="2"/>
              <a:buNone/>
            </a:pPr>
            <a:endParaRPr lang="en-US" altLang="en-US" sz="1000" b="1"/>
          </a:p>
          <a:p>
            <a:pPr eaLnBrk="1" hangingPunct="1">
              <a:lnSpc>
                <a:spcPct val="80000"/>
              </a:lnSpc>
            </a:pPr>
            <a:r>
              <a:rPr lang="en-US" altLang="en-US" sz="2200" b="1"/>
              <a:t>POLICIES &amp; PROCEDURES GOVERNING DESIGN CONSULTANT CONTRACTS, NOV. 1981, AS REVISED</a:t>
            </a:r>
          </a:p>
          <a:p>
            <a:pPr eaLnBrk="1" hangingPunct="1">
              <a:lnSpc>
                <a:spcPct val="80000"/>
              </a:lnSpc>
              <a:buFont typeface="Wingdings" panose="05000000000000000000" pitchFamily="2" charset="2"/>
              <a:buNone/>
            </a:pPr>
            <a:endParaRPr lang="en-US" altLang="en-US" sz="1000" b="1"/>
          </a:p>
          <a:p>
            <a:pPr eaLnBrk="1" hangingPunct="1">
              <a:lnSpc>
                <a:spcPct val="80000"/>
              </a:lnSpc>
            </a:pPr>
            <a:r>
              <a:rPr lang="en-US" altLang="en-US" sz="2200" b="1"/>
              <a:t>DESIGN CONSULTANT CRITERIA MANUAL (a.k.a. DCC Manual or DCCM)</a:t>
            </a:r>
          </a:p>
          <a:p>
            <a:pPr eaLnBrk="1" hangingPunct="1">
              <a:lnSpc>
                <a:spcPct val="80000"/>
              </a:lnSpc>
              <a:buFont typeface="Wingdings" panose="05000000000000000000" pitchFamily="2" charset="2"/>
              <a:buNone/>
            </a:pPr>
            <a:endParaRPr lang="en-US" altLang="en-US" sz="1200" b="1"/>
          </a:p>
          <a:p>
            <a:pPr eaLnBrk="1" hangingPunct="1">
              <a:lnSpc>
                <a:spcPct val="80000"/>
              </a:lnSpc>
            </a:pPr>
            <a:r>
              <a:rPr lang="en-US" altLang="en-US" sz="2200" b="1"/>
              <a:t>INTERIM GENERAL CONDITIONS, 1999, AS REVISED</a:t>
            </a:r>
          </a:p>
          <a:p>
            <a:pPr eaLnBrk="1" hangingPunct="1">
              <a:lnSpc>
                <a:spcPct val="80000"/>
              </a:lnSpc>
              <a:buFont typeface="Wingdings" panose="05000000000000000000" pitchFamily="2" charset="2"/>
              <a:buNone/>
            </a:pPr>
            <a:endParaRPr lang="en-US" altLang="en-US" sz="1200" b="1"/>
          </a:p>
          <a:p>
            <a:pPr eaLnBrk="1" hangingPunct="1">
              <a:lnSpc>
                <a:spcPct val="80000"/>
              </a:lnSpc>
            </a:pPr>
            <a:r>
              <a:rPr lang="en-US" altLang="en-US" sz="2200" b="1">
                <a:solidFill>
                  <a:srgbClr val="0066FF"/>
                </a:solidFill>
              </a:rPr>
              <a:t>PROJECT DESIGN DELIVERY PROCESS</a:t>
            </a:r>
          </a:p>
          <a:p>
            <a:pPr eaLnBrk="1" hangingPunct="1">
              <a:lnSpc>
                <a:spcPct val="80000"/>
              </a:lnSpc>
              <a:buFont typeface="Wingdings" panose="05000000000000000000" pitchFamily="2" charset="2"/>
              <a:buNone/>
            </a:pPr>
            <a:endParaRPr lang="en-US" altLang="en-US" sz="1200" b="1"/>
          </a:p>
          <a:p>
            <a:pPr eaLnBrk="1" hangingPunct="1">
              <a:lnSpc>
                <a:spcPct val="80000"/>
              </a:lnSpc>
            </a:pPr>
            <a:r>
              <a:rPr lang="en-US" altLang="en-US" sz="2200" b="1"/>
              <a:t>STANDARD FORMS</a:t>
            </a:r>
          </a:p>
          <a:p>
            <a:pPr eaLnBrk="1" hangingPunct="1">
              <a:lnSpc>
                <a:spcPct val="80000"/>
              </a:lnSpc>
              <a:buFont typeface="Wingdings" panose="05000000000000000000" pitchFamily="2" charset="2"/>
              <a:buNone/>
            </a:pPr>
            <a:endParaRPr lang="en-US" altLang="en-US" sz="2800" b="1"/>
          </a:p>
        </p:txBody>
      </p:sp>
      <p:sp>
        <p:nvSpPr>
          <p:cNvPr id="7172"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606DDF0D-B988-4814-990E-2BC50209E9E4}" type="slidenum">
              <a:rPr lang="en-US" altLang="en-US" sz="1400">
                <a:solidFill>
                  <a:srgbClr val="000000"/>
                </a:solidFill>
              </a:rPr>
              <a:pPr>
                <a:spcBef>
                  <a:spcPct val="50000"/>
                </a:spcBef>
                <a:buClrTx/>
                <a:buFontTx/>
                <a:buNone/>
              </a:pPr>
              <a:t>37</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62200" y="-76200"/>
            <a:ext cx="7543800" cy="1143000"/>
          </a:xfrm>
        </p:spPr>
        <p:txBody>
          <a:bodyPr/>
          <a:lstStyle/>
          <a:p>
            <a:pPr eaLnBrk="1" hangingPunct="1"/>
            <a:r>
              <a:rPr lang="en-US" altLang="en-US" sz="2000" b="1">
                <a:solidFill>
                  <a:srgbClr val="0066FF"/>
                </a:solidFill>
              </a:rPr>
              <a:t>PROJECT DELIVERY PROCESS FLOW</a:t>
            </a:r>
            <a:br>
              <a:rPr lang="en-US" altLang="en-US" sz="2000" b="1">
                <a:solidFill>
                  <a:srgbClr val="0066FF"/>
                </a:solidFill>
              </a:rPr>
            </a:br>
            <a:r>
              <a:rPr lang="en-US" altLang="en-US" sz="2000" b="1">
                <a:solidFill>
                  <a:srgbClr val="669900"/>
                </a:solidFill>
              </a:rPr>
              <a:t>DAGS – Public Works Division</a:t>
            </a:r>
            <a:endParaRPr lang="en-US" altLang="en-US" sz="2000" b="1" u="sng">
              <a:solidFill>
                <a:schemeClr val="tx1"/>
              </a:solidFill>
            </a:endParaRPr>
          </a:p>
        </p:txBody>
      </p:sp>
      <p:pic>
        <p:nvPicPr>
          <p:cNvPr id="9219" name="Picture 4" descr="Overall Work Flow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971551"/>
            <a:ext cx="9067800" cy="591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2A567F38-BB82-49B3-B501-B29E73B498C0}" type="slidenum">
              <a:rPr lang="en-US" altLang="en-US" sz="1400">
                <a:solidFill>
                  <a:srgbClr val="000000"/>
                </a:solidFill>
              </a:rPr>
              <a:pPr>
                <a:spcBef>
                  <a:spcPct val="50000"/>
                </a:spcBef>
                <a:buClrTx/>
                <a:buFontTx/>
                <a:buNone/>
              </a:pPr>
              <a:t>38</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362200" y="-76200"/>
            <a:ext cx="7543800" cy="1143000"/>
          </a:xfrm>
        </p:spPr>
        <p:txBody>
          <a:bodyPr/>
          <a:lstStyle/>
          <a:p>
            <a:pPr eaLnBrk="1" hangingPunct="1"/>
            <a:r>
              <a:rPr lang="en-US" altLang="en-US" sz="2000" b="1">
                <a:solidFill>
                  <a:srgbClr val="0066FF"/>
                </a:solidFill>
              </a:rPr>
              <a:t>PROJECT DELIVERY PROCESS FLOW</a:t>
            </a:r>
            <a:r>
              <a:rPr lang="en-US" altLang="en-US" sz="2400" b="1">
                <a:solidFill>
                  <a:srgbClr val="0066FF"/>
                </a:solidFill>
              </a:rPr>
              <a:t/>
            </a:r>
            <a:br>
              <a:rPr lang="en-US" altLang="en-US" sz="2400" b="1">
                <a:solidFill>
                  <a:srgbClr val="0066FF"/>
                </a:solidFill>
              </a:rPr>
            </a:br>
            <a:r>
              <a:rPr lang="en-US" altLang="en-US" sz="2000" b="1">
                <a:solidFill>
                  <a:srgbClr val="669900"/>
                </a:solidFill>
              </a:rPr>
              <a:t>DAGS – Public Works Division</a:t>
            </a:r>
            <a:endParaRPr lang="en-US" altLang="en-US" sz="2000" b="1" u="sng">
              <a:solidFill>
                <a:schemeClr val="tx1"/>
              </a:solidFill>
            </a:endParaRPr>
          </a:p>
        </p:txBody>
      </p:sp>
      <p:sp>
        <p:nvSpPr>
          <p:cNvPr id="11267" name="Rectangle 3"/>
          <p:cNvSpPr>
            <a:spLocks noGrp="1" noChangeArrowheads="1"/>
          </p:cNvSpPr>
          <p:nvPr>
            <p:ph type="body" sz="half" idx="1"/>
          </p:nvPr>
        </p:nvSpPr>
        <p:spPr/>
        <p:txBody>
          <a:bodyPr/>
          <a:lstStyle/>
          <a:p>
            <a:pPr eaLnBrk="1" hangingPunct="1">
              <a:buFont typeface="Wingdings" panose="05000000000000000000" pitchFamily="2" charset="2"/>
              <a:buNone/>
            </a:pPr>
            <a:endParaRPr lang="en-US" altLang="en-US" sz="2800" b="1"/>
          </a:p>
          <a:p>
            <a:pPr eaLnBrk="1" hangingPunct="1">
              <a:buFont typeface="Wingdings" panose="05000000000000000000" pitchFamily="2" charset="2"/>
              <a:buNone/>
            </a:pPr>
            <a:endParaRPr lang="en-US" altLang="en-US" sz="2800" b="1"/>
          </a:p>
        </p:txBody>
      </p:sp>
      <p:pic>
        <p:nvPicPr>
          <p:cNvPr id="11268" name="Picture 4" descr="Overall Work Flow 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28800" y="1066800"/>
            <a:ext cx="8686800"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E66B7FBD-A9F8-4353-A2C0-E31BF901CE3C}" type="slidenum">
              <a:rPr lang="en-US" altLang="en-US" sz="1400">
                <a:solidFill>
                  <a:srgbClr val="000000"/>
                </a:solidFill>
              </a:rPr>
              <a:pPr>
                <a:spcBef>
                  <a:spcPct val="50000"/>
                </a:spcBef>
                <a:buClrTx/>
                <a:buFontTx/>
                <a:buNone/>
              </a:pPr>
              <a:t>39</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902" y="84128"/>
            <a:ext cx="10364451" cy="1596177"/>
          </a:xfrm>
        </p:spPr>
        <p:txBody>
          <a:bodyPr>
            <a:normAutofit/>
          </a:bodyPr>
          <a:lstStyle/>
          <a:p>
            <a:r>
              <a:rPr lang="en-US" sz="4800" dirty="0" smtClean="0"/>
              <a:t>CIP PROJECTS IN OTHER STATE AGENCIES</a:t>
            </a:r>
            <a:endParaRPr lang="en-US" sz="4800" dirty="0"/>
          </a:p>
        </p:txBody>
      </p:sp>
      <p:sp>
        <p:nvSpPr>
          <p:cNvPr id="3" name="Content Placeholder 2"/>
          <p:cNvSpPr>
            <a:spLocks noGrp="1"/>
          </p:cNvSpPr>
          <p:nvPr>
            <p:ph idx="1"/>
          </p:nvPr>
        </p:nvSpPr>
        <p:spPr>
          <a:xfrm>
            <a:off x="866273" y="2196936"/>
            <a:ext cx="10363826" cy="3823854"/>
          </a:xfrm>
        </p:spPr>
        <p:txBody>
          <a:bodyPr>
            <a:normAutofit/>
          </a:bodyPr>
          <a:lstStyle/>
          <a:p>
            <a:r>
              <a:rPr lang="en-US" sz="3200" dirty="0"/>
              <a:t>Over the years, various Departments have </a:t>
            </a:r>
            <a:r>
              <a:rPr lang="en-US" sz="3200" dirty="0" smtClean="0"/>
              <a:t>created engineering functions and taken </a:t>
            </a:r>
            <a:r>
              <a:rPr lang="en-US" sz="3200" dirty="0"/>
              <a:t>over their own CIP </a:t>
            </a:r>
            <a:r>
              <a:rPr lang="en-US" sz="3200" dirty="0" smtClean="0"/>
              <a:t>projects for a variety of reasons.  </a:t>
            </a:r>
            <a:r>
              <a:rPr lang="en-US" sz="3200" dirty="0"/>
              <a:t>(UH, </a:t>
            </a:r>
            <a:r>
              <a:rPr lang="en-US" sz="3200" dirty="0" smtClean="0"/>
              <a:t>DOE, </a:t>
            </a:r>
            <a:r>
              <a:rPr lang="en-US" sz="3200" dirty="0"/>
              <a:t>etc</a:t>
            </a:r>
            <a:r>
              <a:rPr lang="en-US" sz="3200" dirty="0" smtClean="0"/>
              <a:t>.)</a:t>
            </a:r>
            <a:endParaRPr lang="en-US" sz="3200" cap="none" dirty="0" smtClean="0"/>
          </a:p>
          <a:p>
            <a:r>
              <a:rPr lang="en-US" sz="3200" cap="none" dirty="0" smtClean="0"/>
              <a:t>Act 177, </a:t>
            </a:r>
            <a:r>
              <a:rPr lang="en-US" sz="3200" cap="none" dirty="0" smtClean="0">
                <a:cs typeface="Arial" panose="020B0604020202020204" pitchFamily="34" charset="0"/>
              </a:rPr>
              <a:t>SLH</a:t>
            </a:r>
            <a:r>
              <a:rPr lang="en-US" sz="3200" cap="none" dirty="0" smtClean="0"/>
              <a:t> 2015 – “The </a:t>
            </a:r>
            <a:r>
              <a:rPr lang="en-US" sz="3200" cap="none" dirty="0"/>
              <a:t>legislature finds that there are great inconsistencies and a general lack of accountability in the management and construction of government capital improvement projects</a:t>
            </a:r>
            <a:r>
              <a:rPr lang="en-US" sz="3200" cap="none" dirty="0" smtClean="0"/>
              <a:t>.”</a:t>
            </a:r>
          </a:p>
          <a:p>
            <a:endParaRPr lang="en-US" sz="3000" cap="none" dirty="0" smtClean="0"/>
          </a:p>
          <a:p>
            <a:pPr lvl="1"/>
            <a:endParaRPr lang="en-US" sz="2600" cap="none" dirty="0"/>
          </a:p>
          <a:p>
            <a:pPr lvl="1"/>
            <a:endParaRPr lang="en-US" sz="2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5314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895601" y="0"/>
            <a:ext cx="7629525" cy="9144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endParaRPr lang="en-US" altLang="en-US" sz="2800" b="1">
              <a:solidFill>
                <a:srgbClr val="669900"/>
              </a:solidFill>
            </a:endParaRPr>
          </a:p>
        </p:txBody>
      </p:sp>
      <p:sp>
        <p:nvSpPr>
          <p:cNvPr id="19459" name="Rectangle 3"/>
          <p:cNvSpPr>
            <a:spLocks noGrp="1" noChangeArrowheads="1"/>
          </p:cNvSpPr>
          <p:nvPr>
            <p:ph type="body" idx="1"/>
          </p:nvPr>
        </p:nvSpPr>
        <p:spPr>
          <a:xfrm>
            <a:off x="2819400" y="838200"/>
            <a:ext cx="7620000" cy="5791200"/>
          </a:xfrm>
        </p:spPr>
        <p:txBody>
          <a:bodyPr/>
          <a:lstStyle/>
          <a:p>
            <a:pPr algn="ctr" eaLnBrk="1" hangingPunct="1">
              <a:lnSpc>
                <a:spcPct val="80000"/>
              </a:lnSpc>
              <a:buFont typeface="Wingdings" panose="05000000000000000000" pitchFamily="2" charset="2"/>
              <a:buNone/>
              <a:defRPr/>
            </a:pPr>
            <a:endParaRPr lang="en-US" altLang="en-US" sz="2400" b="1" u="sng" dirty="0"/>
          </a:p>
          <a:p>
            <a:pPr algn="ctr" eaLnBrk="1" hangingPunct="1">
              <a:lnSpc>
                <a:spcPct val="80000"/>
              </a:lnSpc>
              <a:buFont typeface="Wingdings" panose="05000000000000000000" pitchFamily="2" charset="2"/>
              <a:buNone/>
              <a:defRPr/>
            </a:pPr>
            <a:r>
              <a:rPr lang="en-US" altLang="en-US" sz="2400" b="1" u="sng" dirty="0"/>
              <a:t>POLICIES &amp; PROCEDURE GOVERNING DESIGN CONSULTANT CONTRACTS</a:t>
            </a:r>
          </a:p>
          <a:p>
            <a:pPr algn="ctr" eaLnBrk="1" hangingPunct="1">
              <a:lnSpc>
                <a:spcPct val="80000"/>
              </a:lnSpc>
              <a:buFont typeface="Wingdings" panose="05000000000000000000" pitchFamily="2" charset="2"/>
              <a:buNone/>
              <a:defRPr/>
            </a:pPr>
            <a:r>
              <a:rPr lang="en-US" altLang="en-US" sz="2400" b="1" dirty="0"/>
              <a:t>November 1981, As Revised</a:t>
            </a:r>
          </a:p>
          <a:p>
            <a:pPr algn="ctr" eaLnBrk="1" hangingPunct="1">
              <a:lnSpc>
                <a:spcPct val="80000"/>
              </a:lnSpc>
              <a:buFont typeface="Wingdings" panose="05000000000000000000" pitchFamily="2" charset="2"/>
              <a:buNone/>
              <a:defRPr/>
            </a:pPr>
            <a:endParaRPr lang="en-US" altLang="en-US" sz="1050" b="1" u="sng" dirty="0"/>
          </a:p>
          <a:p>
            <a:pPr eaLnBrk="1" hangingPunct="1">
              <a:lnSpc>
                <a:spcPct val="80000"/>
              </a:lnSpc>
              <a:defRPr/>
            </a:pPr>
            <a:r>
              <a:rPr lang="en-US" altLang="en-US" sz="2400" b="1" dirty="0"/>
              <a:t>Part of Consultant’s contract</a:t>
            </a:r>
          </a:p>
          <a:p>
            <a:pPr eaLnBrk="1" hangingPunct="1">
              <a:lnSpc>
                <a:spcPct val="80000"/>
              </a:lnSpc>
              <a:buFont typeface="Wingdings" panose="05000000000000000000" pitchFamily="2" charset="2"/>
              <a:buNone/>
              <a:defRPr/>
            </a:pPr>
            <a:endParaRPr lang="en-US" altLang="en-US" sz="1000" b="1" dirty="0"/>
          </a:p>
          <a:p>
            <a:pPr eaLnBrk="1" hangingPunct="1">
              <a:lnSpc>
                <a:spcPct val="80000"/>
              </a:lnSpc>
              <a:defRPr/>
            </a:pPr>
            <a:r>
              <a:rPr lang="en-US" altLang="en-US" sz="2400" b="1" dirty="0"/>
              <a:t>Defines design submittals and other requirements for the various project phases for a typical project.</a:t>
            </a:r>
          </a:p>
          <a:p>
            <a:pPr eaLnBrk="1" hangingPunct="1">
              <a:lnSpc>
                <a:spcPct val="80000"/>
              </a:lnSpc>
              <a:buFont typeface="Wingdings" panose="05000000000000000000" pitchFamily="2" charset="2"/>
              <a:buNone/>
              <a:defRPr/>
            </a:pPr>
            <a:endParaRPr lang="en-US" altLang="en-US" sz="800" b="1" dirty="0"/>
          </a:p>
          <a:p>
            <a:pPr lvl="1" eaLnBrk="1" hangingPunct="1">
              <a:lnSpc>
                <a:spcPct val="80000"/>
              </a:lnSpc>
              <a:defRPr/>
            </a:pPr>
            <a:r>
              <a:rPr lang="en-US" altLang="en-US" sz="2400" b="1" dirty="0"/>
              <a:t>Schematic Design Phase</a:t>
            </a:r>
          </a:p>
          <a:p>
            <a:pPr lvl="1" eaLnBrk="1" hangingPunct="1">
              <a:lnSpc>
                <a:spcPct val="80000"/>
              </a:lnSpc>
              <a:defRPr/>
            </a:pPr>
            <a:r>
              <a:rPr lang="en-US" altLang="en-US" sz="2400" b="1" dirty="0"/>
              <a:t>Preliminary Design Phase</a:t>
            </a:r>
          </a:p>
          <a:p>
            <a:pPr lvl="1" eaLnBrk="1" hangingPunct="1">
              <a:lnSpc>
                <a:spcPct val="80000"/>
              </a:lnSpc>
              <a:defRPr/>
            </a:pPr>
            <a:r>
              <a:rPr lang="en-US" altLang="en-US" sz="2400" b="1" dirty="0"/>
              <a:t>Final Design Phase </a:t>
            </a:r>
          </a:p>
          <a:p>
            <a:pPr lvl="2" eaLnBrk="1" hangingPunct="1">
              <a:lnSpc>
                <a:spcPct val="80000"/>
              </a:lnSpc>
              <a:defRPr/>
            </a:pPr>
            <a:r>
              <a:rPr lang="en-US" altLang="en-US" b="1" dirty="0" smtClean="0"/>
              <a:t>Pre-final submittal</a:t>
            </a:r>
          </a:p>
          <a:p>
            <a:pPr lvl="2" eaLnBrk="1" hangingPunct="1">
              <a:lnSpc>
                <a:spcPct val="80000"/>
              </a:lnSpc>
              <a:defRPr/>
            </a:pPr>
            <a:r>
              <a:rPr lang="en-US" altLang="en-US" b="1" dirty="0" smtClean="0"/>
              <a:t>Final submittal</a:t>
            </a:r>
          </a:p>
          <a:p>
            <a:pPr lvl="1" eaLnBrk="1" hangingPunct="1">
              <a:lnSpc>
                <a:spcPct val="80000"/>
              </a:lnSpc>
              <a:defRPr/>
            </a:pPr>
            <a:r>
              <a:rPr lang="en-US" altLang="en-US" sz="2400" b="1" dirty="0"/>
              <a:t>Bidding Phase</a:t>
            </a:r>
          </a:p>
          <a:p>
            <a:pPr lvl="1" eaLnBrk="1" hangingPunct="1">
              <a:lnSpc>
                <a:spcPct val="80000"/>
              </a:lnSpc>
              <a:defRPr/>
            </a:pPr>
            <a:r>
              <a:rPr lang="en-US" altLang="en-US" sz="2400" b="1" dirty="0"/>
              <a:t>Construction Phase</a:t>
            </a:r>
          </a:p>
          <a:p>
            <a:pPr marL="457200" lvl="1" indent="0" eaLnBrk="1" hangingPunct="1">
              <a:lnSpc>
                <a:spcPct val="80000"/>
              </a:lnSpc>
              <a:buNone/>
              <a:defRPr/>
            </a:pPr>
            <a:endParaRPr lang="en-US" altLang="en-US" sz="2400" b="1" dirty="0"/>
          </a:p>
          <a:p>
            <a:pPr lvl="1" eaLnBrk="1" hangingPunct="1">
              <a:lnSpc>
                <a:spcPct val="80000"/>
              </a:lnSpc>
              <a:defRPr/>
            </a:pPr>
            <a:r>
              <a:rPr lang="en-US" altLang="en-US" sz="2400" b="1" i="1" dirty="0"/>
              <a:t>Additional tasks and/or phases added as required</a:t>
            </a:r>
          </a:p>
          <a:p>
            <a:pPr lvl="1" eaLnBrk="1" hangingPunct="1">
              <a:lnSpc>
                <a:spcPct val="80000"/>
              </a:lnSpc>
              <a:defRPr/>
            </a:pPr>
            <a:endParaRPr lang="en-US" altLang="en-US" sz="2400" b="1" dirty="0"/>
          </a:p>
          <a:p>
            <a:pPr lvl="1" eaLnBrk="1" hangingPunct="1">
              <a:lnSpc>
                <a:spcPct val="80000"/>
              </a:lnSpc>
              <a:defRPr/>
            </a:pPr>
            <a:endParaRPr lang="en-US" altLang="en-US" sz="1800" b="1" dirty="0"/>
          </a:p>
          <a:p>
            <a:pPr eaLnBrk="1" hangingPunct="1">
              <a:lnSpc>
                <a:spcPct val="80000"/>
              </a:lnSpc>
              <a:defRPr/>
            </a:pPr>
            <a:endParaRPr lang="en-US" altLang="en-US" sz="2000" b="1" dirty="0"/>
          </a:p>
          <a:p>
            <a:pPr eaLnBrk="1" hangingPunct="1">
              <a:lnSpc>
                <a:spcPct val="80000"/>
              </a:lnSpc>
              <a:buFont typeface="Wingdings" panose="05000000000000000000" pitchFamily="2" charset="2"/>
              <a:buNone/>
              <a:defRPr/>
            </a:pPr>
            <a:endParaRPr lang="en-US" altLang="en-US" sz="2800" b="1" dirty="0"/>
          </a:p>
          <a:p>
            <a:pPr eaLnBrk="1" hangingPunct="1">
              <a:lnSpc>
                <a:spcPct val="80000"/>
              </a:lnSpc>
              <a:buFont typeface="Wingdings" panose="05000000000000000000" pitchFamily="2" charset="2"/>
              <a:buNone/>
              <a:defRPr/>
            </a:pPr>
            <a:endParaRPr lang="en-US" altLang="en-US" sz="2800" b="1" dirty="0"/>
          </a:p>
        </p:txBody>
      </p:sp>
      <p:sp>
        <p:nvSpPr>
          <p:cNvPr id="13316"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F89B58E3-41A4-421E-82C9-CE4BBC828B02}" type="slidenum">
              <a:rPr lang="en-US" altLang="en-US" sz="1400">
                <a:solidFill>
                  <a:srgbClr val="000000"/>
                </a:solidFill>
              </a:rPr>
              <a:pPr>
                <a:spcBef>
                  <a:spcPct val="50000"/>
                </a:spcBef>
                <a:buClrTx/>
                <a:buFontTx/>
                <a:buNone/>
              </a:pPr>
              <a:t>40</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1" y="304801"/>
            <a:ext cx="8162925" cy="1133475"/>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15363" name="Rectangle 3"/>
          <p:cNvSpPr>
            <a:spLocks noGrp="1" noChangeArrowheads="1"/>
          </p:cNvSpPr>
          <p:nvPr>
            <p:ph type="body" idx="1"/>
          </p:nvPr>
        </p:nvSpPr>
        <p:spPr>
          <a:xfrm>
            <a:off x="2819400" y="1371600"/>
            <a:ext cx="7848600" cy="5105400"/>
          </a:xfrm>
        </p:spPr>
        <p:txBody>
          <a:bodyPr/>
          <a:lstStyle/>
          <a:p>
            <a:pPr algn="ctr" eaLnBrk="1" hangingPunct="1">
              <a:buFont typeface="Wingdings" panose="05000000000000000000" pitchFamily="2" charset="2"/>
              <a:buNone/>
            </a:pPr>
            <a:endParaRPr lang="en-US" altLang="en-US" sz="2400" b="1" u="sng"/>
          </a:p>
          <a:p>
            <a:pPr algn="ctr" eaLnBrk="1" hangingPunct="1">
              <a:buFont typeface="Wingdings" panose="05000000000000000000" pitchFamily="2" charset="2"/>
              <a:buNone/>
            </a:pPr>
            <a:r>
              <a:rPr lang="en-US" altLang="en-US" sz="2400" b="1" u="sng"/>
              <a:t>DESIGN CONSULTANT CRITERIA MANUAL</a:t>
            </a:r>
          </a:p>
          <a:p>
            <a:pPr eaLnBrk="1" hangingPunct="1">
              <a:buFont typeface="Wingdings" panose="05000000000000000000" pitchFamily="2" charset="2"/>
              <a:buNone/>
            </a:pPr>
            <a:endParaRPr lang="en-US" altLang="en-US" sz="1200" b="1"/>
          </a:p>
          <a:p>
            <a:pPr eaLnBrk="1" hangingPunct="1"/>
            <a:r>
              <a:rPr lang="en-US" altLang="en-US" sz="2400" b="1"/>
              <a:t>A.k.a. DCC Manual or DCCM</a:t>
            </a:r>
          </a:p>
          <a:p>
            <a:pPr eaLnBrk="1" hangingPunct="1">
              <a:buFont typeface="Wingdings" panose="05000000000000000000" pitchFamily="2" charset="2"/>
              <a:buNone/>
            </a:pPr>
            <a:endParaRPr lang="en-US" altLang="en-US" sz="2400" b="1"/>
          </a:p>
          <a:p>
            <a:pPr eaLnBrk="1" hangingPunct="1"/>
            <a:r>
              <a:rPr lang="en-US" altLang="en-US" sz="2400" b="1"/>
              <a:t>Available on the DAGS Public Works Division Website at: </a:t>
            </a:r>
            <a:r>
              <a:rPr lang="en-US" altLang="en-US" sz="2400" b="1">
                <a:hlinkClick r:id="rId3"/>
              </a:rPr>
              <a:t>http://hawaii.gov/pwd</a:t>
            </a:r>
            <a:r>
              <a:rPr lang="en-US" altLang="en-US" sz="2400" b="1"/>
              <a:t> and click on DCC Manual</a:t>
            </a:r>
          </a:p>
          <a:p>
            <a:pPr lvl="1" eaLnBrk="1" hangingPunct="1">
              <a:lnSpc>
                <a:spcPct val="90000"/>
              </a:lnSpc>
            </a:pPr>
            <a:endParaRPr lang="en-US" altLang="en-US" sz="2400" b="1"/>
          </a:p>
        </p:txBody>
      </p:sp>
      <p:sp>
        <p:nvSpPr>
          <p:cNvPr id="15364"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08324029-9DF6-4DE9-82DF-2653C1D7266B}" type="slidenum">
              <a:rPr lang="en-US" altLang="en-US" sz="1400">
                <a:solidFill>
                  <a:srgbClr val="000000"/>
                </a:solidFill>
              </a:rPr>
              <a:pPr>
                <a:spcBef>
                  <a:spcPct val="50000"/>
                </a:spcBef>
                <a:buClrTx/>
                <a:buFontTx/>
                <a:buNone/>
              </a:pPr>
              <a:t>41</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43201" y="304801"/>
            <a:ext cx="8162925" cy="1133475"/>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23555" name="Rectangle 3"/>
          <p:cNvSpPr>
            <a:spLocks noGrp="1" noChangeArrowheads="1"/>
          </p:cNvSpPr>
          <p:nvPr>
            <p:ph type="body" idx="1"/>
          </p:nvPr>
        </p:nvSpPr>
        <p:spPr>
          <a:xfrm>
            <a:off x="2819400" y="1371600"/>
            <a:ext cx="7848600" cy="5105400"/>
          </a:xfrm>
        </p:spPr>
        <p:txBody>
          <a:bodyPr/>
          <a:lstStyle/>
          <a:p>
            <a:pPr marL="609600" indent="-609600" algn="ctr" eaLnBrk="1" hangingPunct="1">
              <a:buNone/>
              <a:defRPr/>
            </a:pPr>
            <a:r>
              <a:rPr lang="en-US" altLang="en-US" sz="2400" b="1" u="sng" dirty="0"/>
              <a:t>INTERIM GENERAL CONDITIONS</a:t>
            </a:r>
          </a:p>
          <a:p>
            <a:pPr marL="609600" indent="-609600" algn="ctr" eaLnBrk="1" hangingPunct="1">
              <a:buNone/>
              <a:defRPr/>
            </a:pPr>
            <a:r>
              <a:rPr lang="en-US" altLang="en-US" sz="2400" b="1" u="sng" dirty="0"/>
              <a:t>1999 EDITION AS REVISED</a:t>
            </a:r>
            <a:endParaRPr lang="en-US" altLang="en-US" sz="2400" b="1" dirty="0"/>
          </a:p>
          <a:p>
            <a:pPr marL="609600" indent="-609600" algn="ctr" eaLnBrk="1" hangingPunct="1">
              <a:buNone/>
              <a:defRPr/>
            </a:pPr>
            <a:endParaRPr lang="en-US" altLang="en-US" sz="1000" b="1" dirty="0"/>
          </a:p>
          <a:p>
            <a:pPr marL="609600" indent="-609600" eaLnBrk="1" hangingPunct="1">
              <a:defRPr/>
            </a:pPr>
            <a:r>
              <a:rPr lang="en-US" altLang="en-US" sz="2600" b="1" dirty="0"/>
              <a:t>General conditions of the </a:t>
            </a:r>
            <a:r>
              <a:rPr lang="en-US" altLang="en-US" sz="2600" b="1" u="sng" dirty="0"/>
              <a:t>construction</a:t>
            </a:r>
            <a:r>
              <a:rPr lang="en-US" altLang="en-US" sz="2600" b="1" dirty="0"/>
              <a:t> contract</a:t>
            </a:r>
          </a:p>
          <a:p>
            <a:pPr marL="609600" indent="-609600" eaLnBrk="1" hangingPunct="1">
              <a:buNone/>
              <a:defRPr/>
            </a:pPr>
            <a:endParaRPr lang="en-US" altLang="en-US" sz="1200" b="1" dirty="0"/>
          </a:p>
          <a:p>
            <a:pPr marL="609600" indent="-609600" eaLnBrk="1" hangingPunct="1">
              <a:defRPr/>
            </a:pPr>
            <a:r>
              <a:rPr lang="en-US" altLang="en-US" sz="2600" b="1" dirty="0"/>
              <a:t>Included by reference in the bid documents</a:t>
            </a:r>
          </a:p>
          <a:p>
            <a:pPr marL="609600" indent="-609600" eaLnBrk="1" hangingPunct="1">
              <a:buNone/>
              <a:defRPr/>
            </a:pPr>
            <a:endParaRPr lang="en-US" altLang="en-US" sz="1200" b="1" dirty="0"/>
          </a:p>
          <a:p>
            <a:pPr marL="609600" indent="-609600" eaLnBrk="1" hangingPunct="1">
              <a:defRPr/>
            </a:pPr>
            <a:r>
              <a:rPr lang="en-US" altLang="en-US" sz="2600" b="1" dirty="0"/>
              <a:t>Revised by Section 00700 of the specifications</a:t>
            </a:r>
          </a:p>
          <a:p>
            <a:pPr marL="609600" indent="-609600" eaLnBrk="1" hangingPunct="1">
              <a:buNone/>
              <a:defRPr/>
            </a:pPr>
            <a:endParaRPr lang="en-US" altLang="en-US" sz="1200" b="1" dirty="0"/>
          </a:p>
          <a:p>
            <a:pPr marL="609600" indent="-609600" eaLnBrk="1" hangingPunct="1">
              <a:defRPr/>
            </a:pPr>
            <a:r>
              <a:rPr lang="en-US" altLang="en-US" sz="2600" b="1" dirty="0"/>
              <a:t>Important to know this document for: 	</a:t>
            </a:r>
          </a:p>
          <a:p>
            <a:pPr marL="1009650" lvl="1" indent="-609600" eaLnBrk="1" hangingPunct="1">
              <a:defRPr/>
            </a:pPr>
            <a:r>
              <a:rPr lang="en-US" altLang="en-US" sz="2200" b="1" dirty="0"/>
              <a:t>Coordination and consistency in writing the 	technical specifications and other sections</a:t>
            </a:r>
          </a:p>
          <a:p>
            <a:pPr marL="400050" lvl="1" indent="0" eaLnBrk="1" hangingPunct="1">
              <a:buNone/>
              <a:defRPr/>
            </a:pPr>
            <a:endParaRPr lang="en-US" altLang="en-US" sz="800" b="1" dirty="0"/>
          </a:p>
          <a:p>
            <a:pPr marL="1009650" lvl="1" indent="-609600" eaLnBrk="1" hangingPunct="1">
              <a:defRPr/>
            </a:pPr>
            <a:r>
              <a:rPr lang="en-US" altLang="en-US" sz="2200" b="1" dirty="0"/>
              <a:t>Coordination with User/Stakeholders in understanding the Contractors responsibilities and obligations</a:t>
            </a:r>
          </a:p>
        </p:txBody>
      </p:sp>
      <p:sp>
        <p:nvSpPr>
          <p:cNvPr id="17412"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FF0A5B20-B0A7-4A13-B101-F740252240A6}" type="slidenum">
              <a:rPr lang="en-US" altLang="en-US" sz="1400">
                <a:solidFill>
                  <a:srgbClr val="000000"/>
                </a:solidFill>
              </a:rPr>
              <a:pPr>
                <a:spcBef>
                  <a:spcPct val="50000"/>
                </a:spcBef>
                <a:buClrTx/>
                <a:buFontTx/>
                <a:buNone/>
              </a:pPr>
              <a:t>42</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662239" y="381001"/>
            <a:ext cx="8162925" cy="1133475"/>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19459" name="Rectangle 3"/>
          <p:cNvSpPr>
            <a:spLocks noGrp="1" noChangeArrowheads="1"/>
          </p:cNvSpPr>
          <p:nvPr>
            <p:ph type="body" idx="1"/>
          </p:nvPr>
        </p:nvSpPr>
        <p:spPr>
          <a:xfrm>
            <a:off x="2819400" y="1371600"/>
            <a:ext cx="7848600" cy="5486400"/>
          </a:xfrm>
        </p:spPr>
        <p:txBody>
          <a:bodyPr/>
          <a:lstStyle/>
          <a:p>
            <a:pPr marL="609600" indent="-609600" algn="ctr" eaLnBrk="1" hangingPunct="1">
              <a:buNone/>
            </a:pPr>
            <a:r>
              <a:rPr lang="en-US" altLang="en-US" sz="2800" b="1" u="sng"/>
              <a:t>PROJECT DESIGN DELIVERY PROCESS</a:t>
            </a:r>
            <a:endParaRPr lang="en-US" altLang="en-US" sz="2400" b="1"/>
          </a:p>
          <a:p>
            <a:pPr marL="609600" indent="-609600" algn="ctr" eaLnBrk="1" hangingPunct="1">
              <a:buNone/>
            </a:pPr>
            <a:endParaRPr lang="en-US" altLang="en-US" sz="1200" b="1"/>
          </a:p>
          <a:p>
            <a:pPr marL="609600" indent="-609600" eaLnBrk="1" hangingPunct="1"/>
            <a:r>
              <a:rPr lang="en-US" altLang="en-US" sz="2800" b="1"/>
              <a:t>DESIGN PHASE</a:t>
            </a:r>
          </a:p>
          <a:p>
            <a:pPr marL="990600" lvl="1" indent="-533400" eaLnBrk="1" hangingPunct="1"/>
            <a:r>
              <a:rPr lang="en-US" altLang="en-US" b="1" smtClean="0"/>
              <a:t>PMB/Design Phase Initiation</a:t>
            </a:r>
          </a:p>
          <a:p>
            <a:pPr marL="990600" lvl="1" indent="-533400" eaLnBrk="1" hangingPunct="1"/>
            <a:r>
              <a:rPr lang="en-US" altLang="en-US" b="1" smtClean="0"/>
              <a:t>Schematic Design Phase</a:t>
            </a:r>
          </a:p>
          <a:p>
            <a:pPr marL="990600" lvl="1" indent="-533400" eaLnBrk="1" hangingPunct="1"/>
            <a:r>
              <a:rPr lang="en-US" altLang="en-US" b="1" smtClean="0"/>
              <a:t>Preliminary Design Phase</a:t>
            </a:r>
          </a:p>
          <a:p>
            <a:pPr marL="990600" lvl="1" indent="-533400" eaLnBrk="1" hangingPunct="1"/>
            <a:r>
              <a:rPr lang="en-US" altLang="en-US" b="1" smtClean="0"/>
              <a:t>Pre-Final Design Phase</a:t>
            </a:r>
          </a:p>
          <a:p>
            <a:pPr marL="990600" lvl="1" indent="-533400" eaLnBrk="1" hangingPunct="1"/>
            <a:r>
              <a:rPr lang="en-US" altLang="en-US" b="1" smtClean="0"/>
              <a:t>Final Design Phase</a:t>
            </a:r>
          </a:p>
          <a:p>
            <a:pPr marL="990600" lvl="1" indent="-533400" eaLnBrk="1" hangingPunct="1"/>
            <a:r>
              <a:rPr lang="en-US" altLang="en-US" b="1" smtClean="0"/>
              <a:t>Bid Phase</a:t>
            </a:r>
          </a:p>
          <a:p>
            <a:pPr marL="990600" lvl="1" indent="-533400" eaLnBrk="1" hangingPunct="1"/>
            <a:r>
              <a:rPr lang="en-US" altLang="en-US" b="1" smtClean="0"/>
              <a:t>Construction Phase</a:t>
            </a:r>
          </a:p>
        </p:txBody>
      </p:sp>
      <p:sp>
        <p:nvSpPr>
          <p:cNvPr id="19460"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AD60D15F-3E88-4810-8DDC-C2049263CAB7}" type="slidenum">
              <a:rPr lang="en-US" altLang="en-US" sz="1400">
                <a:solidFill>
                  <a:srgbClr val="000000"/>
                </a:solidFill>
              </a:rPr>
              <a:pPr>
                <a:spcBef>
                  <a:spcPct val="50000"/>
                </a:spcBef>
                <a:buClrTx/>
                <a:buFontTx/>
                <a:buNone/>
              </a:pPr>
              <a:t>43</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endParaRPr lang="en-US" altLang="en-US" sz="2400"/>
          </a:p>
        </p:txBody>
      </p:sp>
      <p:sp>
        <p:nvSpPr>
          <p:cNvPr id="3" name="Content Placeholder 2"/>
          <p:cNvSpPr>
            <a:spLocks noGrp="1"/>
          </p:cNvSpPr>
          <p:nvPr>
            <p:ph idx="1"/>
          </p:nvPr>
        </p:nvSpPr>
        <p:spPr/>
        <p:txBody>
          <a:bodyPr/>
          <a:lstStyle/>
          <a:p>
            <a:pPr marL="0" indent="0" algn="ctr">
              <a:buNone/>
              <a:defRPr/>
            </a:pPr>
            <a:r>
              <a:rPr lang="en-US" altLang="en-US" sz="2400" b="1" u="sng" dirty="0"/>
              <a:t>PROJECT DESIGN DELIVERY PROCESS</a:t>
            </a:r>
          </a:p>
          <a:p>
            <a:pPr marL="0" indent="0" algn="ctr">
              <a:buNone/>
              <a:defRPr/>
            </a:pPr>
            <a:endParaRPr lang="en-US" altLang="en-US" sz="500" b="1" u="sng" dirty="0"/>
          </a:p>
          <a:p>
            <a:pPr>
              <a:defRPr/>
            </a:pPr>
            <a:r>
              <a:rPr lang="en-US" altLang="en-US" sz="2400" b="1" dirty="0"/>
              <a:t>PMB/Design Initiation Phase</a:t>
            </a:r>
          </a:p>
          <a:p>
            <a:pPr lvl="1">
              <a:defRPr/>
            </a:pPr>
            <a:r>
              <a:rPr lang="en-US" altLang="en-US" sz="2000" b="1" dirty="0"/>
              <a:t>Review Project Scope, Budget and Schedule</a:t>
            </a:r>
          </a:p>
          <a:p>
            <a:pPr marL="457200" lvl="1" indent="0">
              <a:buNone/>
              <a:defRPr/>
            </a:pPr>
            <a:endParaRPr lang="en-US" altLang="en-US" sz="500" b="1" dirty="0"/>
          </a:p>
          <a:p>
            <a:pPr lvl="1">
              <a:defRPr/>
            </a:pPr>
            <a:r>
              <a:rPr lang="en-US" altLang="en-US" sz="2000" b="1" dirty="0"/>
              <a:t>Coordination Handoff Meeting/Discussion with Planning Branch</a:t>
            </a:r>
          </a:p>
          <a:p>
            <a:pPr marL="457200" lvl="1" indent="0">
              <a:buNone/>
              <a:defRPr/>
            </a:pPr>
            <a:endParaRPr lang="en-US" altLang="en-US" sz="500" b="1" dirty="0"/>
          </a:p>
          <a:p>
            <a:pPr lvl="1">
              <a:defRPr/>
            </a:pPr>
            <a:r>
              <a:rPr lang="en-US" altLang="en-US" sz="2000" b="1" dirty="0"/>
              <a:t>If necessary, have coordination meeting/discussion with User Agency</a:t>
            </a:r>
          </a:p>
          <a:p>
            <a:pPr marL="457200" lvl="1" indent="0">
              <a:buNone/>
              <a:defRPr/>
            </a:pPr>
            <a:endParaRPr lang="en-US" altLang="en-US" sz="500" b="1" dirty="0"/>
          </a:p>
          <a:p>
            <a:pPr lvl="1">
              <a:defRPr/>
            </a:pPr>
            <a:r>
              <a:rPr lang="en-US" altLang="en-US" sz="2000" b="1" dirty="0"/>
              <a:t>Start to identify project risks, requirements and constraints</a:t>
            </a:r>
          </a:p>
        </p:txBody>
      </p:sp>
      <p:sp>
        <p:nvSpPr>
          <p:cNvPr id="21508" name="Slide Number Placeholder 3"/>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E27A38E8-003F-40D9-B498-4B2174586CF2}" type="slidenum">
              <a:rPr lang="en-US" altLang="en-US" sz="1400">
                <a:solidFill>
                  <a:srgbClr val="000000"/>
                </a:solidFill>
              </a:rPr>
              <a:pPr>
                <a:spcBef>
                  <a:spcPct val="50000"/>
                </a:spcBef>
                <a:buClrTx/>
                <a:buFontTx/>
                <a:buNone/>
              </a:pPr>
              <a:t>44</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743201" y="152401"/>
            <a:ext cx="8162925" cy="1285875"/>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35843" name="Rectangle 3"/>
          <p:cNvSpPr>
            <a:spLocks noGrp="1" noChangeArrowheads="1"/>
          </p:cNvSpPr>
          <p:nvPr>
            <p:ph type="body" idx="1"/>
          </p:nvPr>
        </p:nvSpPr>
        <p:spPr>
          <a:xfrm>
            <a:off x="2743200" y="1219200"/>
            <a:ext cx="7924800" cy="5638800"/>
          </a:xfrm>
        </p:spPr>
        <p:txBody>
          <a:bodyPr/>
          <a:lstStyle/>
          <a:p>
            <a:pPr marL="609600" indent="-609600" algn="ctr" eaLnBrk="1" hangingPunct="1">
              <a:lnSpc>
                <a:spcPct val="90000"/>
              </a:lnSpc>
              <a:buNone/>
              <a:defRPr/>
            </a:pPr>
            <a:r>
              <a:rPr lang="en-US" altLang="en-US" sz="2400" b="1" u="sng" dirty="0"/>
              <a:t>PROJECT DESIGN DELIVERY PROCESS</a:t>
            </a:r>
          </a:p>
          <a:p>
            <a:pPr marL="609600" indent="-609600" algn="ctr" eaLnBrk="1" hangingPunct="1">
              <a:lnSpc>
                <a:spcPct val="90000"/>
              </a:lnSpc>
              <a:buNone/>
              <a:defRPr/>
            </a:pPr>
            <a:endParaRPr lang="en-US" altLang="en-US" sz="1000" b="1" dirty="0"/>
          </a:p>
          <a:p>
            <a:pPr marL="609600" indent="-609600" eaLnBrk="1" hangingPunct="1">
              <a:lnSpc>
                <a:spcPct val="90000"/>
              </a:lnSpc>
              <a:defRPr/>
            </a:pPr>
            <a:r>
              <a:rPr lang="en-US" altLang="en-US" sz="2800" b="1" dirty="0"/>
              <a:t>Schematic Design Phase</a:t>
            </a:r>
          </a:p>
          <a:p>
            <a:pPr marL="609600" indent="-60960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One of the objectives is to investigate possible solutions and RISKS at minimum design expense</a:t>
            </a:r>
          </a:p>
          <a:p>
            <a:pPr marL="457200" lvl="1" indent="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May include conceptual or pre-schematic design phase</a:t>
            </a:r>
          </a:p>
          <a:p>
            <a:pPr marL="990600" lvl="1" indent="-533400" eaLnBrk="1" hangingPunct="1">
              <a:lnSpc>
                <a:spcPct val="90000"/>
              </a:lnSpc>
              <a:defRPr/>
            </a:pPr>
            <a:endParaRPr lang="en-US" altLang="en-US" sz="800" b="1" dirty="0"/>
          </a:p>
          <a:p>
            <a:pPr marL="990600" lvl="1" indent="-533400" eaLnBrk="1" hangingPunct="1">
              <a:lnSpc>
                <a:spcPct val="90000"/>
              </a:lnSpc>
              <a:defRPr/>
            </a:pPr>
            <a:r>
              <a:rPr lang="en-US" altLang="en-US" sz="2400" b="1" dirty="0"/>
              <a:t>Basis of Design</a:t>
            </a:r>
          </a:p>
          <a:p>
            <a:pPr marL="457200" lvl="1" indent="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Identify other project/design needs such as:</a:t>
            </a:r>
          </a:p>
          <a:p>
            <a:pPr marL="1371600" lvl="2" indent="-457200" eaLnBrk="1" hangingPunct="1">
              <a:lnSpc>
                <a:spcPct val="90000"/>
              </a:lnSpc>
              <a:defRPr/>
            </a:pPr>
            <a:r>
              <a:rPr lang="en-US" altLang="en-US" b="1" dirty="0" smtClean="0"/>
              <a:t>Topo survey</a:t>
            </a:r>
          </a:p>
          <a:p>
            <a:pPr marL="1371600" lvl="2" indent="-457200" eaLnBrk="1" hangingPunct="1">
              <a:lnSpc>
                <a:spcPct val="90000"/>
              </a:lnSpc>
              <a:defRPr/>
            </a:pPr>
            <a:r>
              <a:rPr lang="en-US" altLang="en-US" b="1" dirty="0" smtClean="0"/>
              <a:t>Geotechnical investigations</a:t>
            </a:r>
          </a:p>
          <a:p>
            <a:pPr marL="1371600" lvl="2" indent="-457200" eaLnBrk="1" hangingPunct="1">
              <a:lnSpc>
                <a:spcPct val="90000"/>
              </a:lnSpc>
              <a:defRPr/>
            </a:pPr>
            <a:r>
              <a:rPr lang="en-US" altLang="en-US" b="1" dirty="0" smtClean="0"/>
              <a:t>Hazardous material investigations/testing</a:t>
            </a:r>
          </a:p>
          <a:p>
            <a:pPr marL="1371600" lvl="2" indent="-457200" eaLnBrk="1" hangingPunct="1">
              <a:lnSpc>
                <a:spcPct val="90000"/>
              </a:lnSpc>
              <a:buNone/>
              <a:defRPr/>
            </a:pPr>
            <a:r>
              <a:rPr lang="en-US" altLang="en-US" sz="1800" b="1" dirty="0"/>
              <a:t>																				       </a:t>
            </a:r>
            <a:r>
              <a:rPr lang="en-US" altLang="en-US" b="1" dirty="0" smtClean="0"/>
              <a:t>(continued)</a:t>
            </a:r>
          </a:p>
        </p:txBody>
      </p:sp>
      <p:sp>
        <p:nvSpPr>
          <p:cNvPr id="22532"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9C5CA29B-2E45-46C2-9C6B-43CA3FFC20A9}" type="slidenum">
              <a:rPr lang="en-US" altLang="en-US" sz="1400">
                <a:solidFill>
                  <a:srgbClr val="000000"/>
                </a:solidFill>
              </a:rPr>
              <a:pPr>
                <a:spcBef>
                  <a:spcPct val="50000"/>
                </a:spcBef>
                <a:buClrTx/>
                <a:buFontTx/>
                <a:buNone/>
              </a:pPr>
              <a:t>45</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743201" y="304801"/>
            <a:ext cx="8162925" cy="1133475"/>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24579" name="Rectangle 3"/>
          <p:cNvSpPr>
            <a:spLocks noGrp="1" noChangeArrowheads="1"/>
          </p:cNvSpPr>
          <p:nvPr>
            <p:ph type="body" idx="1"/>
          </p:nvPr>
        </p:nvSpPr>
        <p:spPr>
          <a:xfrm>
            <a:off x="2819400" y="1371600"/>
            <a:ext cx="7848600" cy="5486400"/>
          </a:xfrm>
        </p:spPr>
        <p:txBody>
          <a:bodyPr/>
          <a:lstStyle/>
          <a:p>
            <a:pPr marL="609600" indent="-609600" eaLnBrk="1" hangingPunct="1">
              <a:lnSpc>
                <a:spcPct val="90000"/>
              </a:lnSpc>
              <a:buNone/>
            </a:pPr>
            <a:r>
              <a:rPr lang="en-US" altLang="en-US" sz="2400" b="1"/>
              <a:t>(continued)</a:t>
            </a:r>
            <a:endParaRPr lang="en-US" altLang="en-US" sz="2400" b="1" u="sng"/>
          </a:p>
          <a:p>
            <a:pPr marL="609600" indent="-609600" algn="ctr" eaLnBrk="1" hangingPunct="1">
              <a:lnSpc>
                <a:spcPct val="90000"/>
              </a:lnSpc>
              <a:buNone/>
            </a:pPr>
            <a:r>
              <a:rPr lang="en-US" altLang="en-US" sz="2400" b="1" u="sng"/>
              <a:t>PROJECT DESIGN DELIVERY PROCESS</a:t>
            </a:r>
          </a:p>
          <a:p>
            <a:pPr marL="609600" indent="-609600" algn="ctr" eaLnBrk="1" hangingPunct="1">
              <a:lnSpc>
                <a:spcPct val="90000"/>
              </a:lnSpc>
              <a:buNone/>
            </a:pPr>
            <a:endParaRPr lang="en-US" altLang="en-US" sz="500" b="1" u="sng"/>
          </a:p>
          <a:p>
            <a:pPr marL="609600" indent="-609600" eaLnBrk="1" hangingPunct="1">
              <a:lnSpc>
                <a:spcPct val="90000"/>
              </a:lnSpc>
            </a:pPr>
            <a:r>
              <a:rPr lang="en-US" altLang="en-US" sz="2800" b="1"/>
              <a:t>Schematic Design Phase</a:t>
            </a:r>
          </a:p>
          <a:p>
            <a:pPr marL="990600" lvl="1" indent="-533400" eaLnBrk="1" hangingPunct="1">
              <a:lnSpc>
                <a:spcPct val="90000"/>
              </a:lnSpc>
            </a:pPr>
            <a:r>
              <a:rPr lang="en-US" altLang="en-US" sz="2400" b="1"/>
              <a:t>Identify project RISKS, requirements and/or constraints:</a:t>
            </a:r>
          </a:p>
          <a:p>
            <a:pPr marL="1371600" lvl="2" indent="-457200" eaLnBrk="1" hangingPunct="1">
              <a:lnSpc>
                <a:spcPct val="90000"/>
              </a:lnSpc>
            </a:pPr>
            <a:r>
              <a:rPr lang="en-US" altLang="en-US" b="1" smtClean="0"/>
              <a:t>Possible on/off site development requirements</a:t>
            </a:r>
          </a:p>
          <a:p>
            <a:pPr marL="1371600" lvl="2" indent="-457200" eaLnBrk="1" hangingPunct="1">
              <a:lnSpc>
                <a:spcPct val="90000"/>
              </a:lnSpc>
            </a:pPr>
            <a:r>
              <a:rPr lang="en-US" altLang="en-US" b="1" smtClean="0"/>
              <a:t>Utility charges and/or development fees</a:t>
            </a:r>
          </a:p>
          <a:p>
            <a:pPr marL="1371600" lvl="2" indent="-457200" eaLnBrk="1" hangingPunct="1">
              <a:lnSpc>
                <a:spcPct val="90000"/>
              </a:lnSpc>
            </a:pPr>
            <a:r>
              <a:rPr lang="en-US" altLang="en-US" b="1" smtClean="0"/>
              <a:t>Easements, subdivision and other land issues</a:t>
            </a:r>
          </a:p>
          <a:p>
            <a:pPr marL="1371600" lvl="2" indent="-457200" eaLnBrk="1" hangingPunct="1">
              <a:lnSpc>
                <a:spcPct val="90000"/>
              </a:lnSpc>
            </a:pPr>
            <a:r>
              <a:rPr lang="en-US" altLang="en-US" b="1" smtClean="0"/>
              <a:t>Permit and approval requirements</a:t>
            </a:r>
          </a:p>
          <a:p>
            <a:pPr marL="1371600" lvl="2" indent="-457200" eaLnBrk="1" hangingPunct="1">
              <a:lnSpc>
                <a:spcPct val="90000"/>
              </a:lnSpc>
            </a:pPr>
            <a:r>
              <a:rPr lang="en-US" altLang="en-US" b="1" smtClean="0"/>
              <a:t>Chapter 343 HRS – EA/EIS</a:t>
            </a:r>
          </a:p>
          <a:p>
            <a:pPr marL="1371600" lvl="2" indent="-457200" eaLnBrk="1" hangingPunct="1">
              <a:lnSpc>
                <a:spcPct val="90000"/>
              </a:lnSpc>
            </a:pPr>
            <a:r>
              <a:rPr lang="en-US" altLang="en-US" b="1" smtClean="0"/>
              <a:t>Potential for unforeseen conditions</a:t>
            </a:r>
          </a:p>
          <a:p>
            <a:pPr marL="1371600" lvl="2" indent="-457200" eaLnBrk="1" hangingPunct="1">
              <a:lnSpc>
                <a:spcPct val="90000"/>
              </a:lnSpc>
            </a:pPr>
            <a:r>
              <a:rPr lang="en-US" altLang="en-US" b="1" smtClean="0"/>
              <a:t>Project Owner/User/Stakeholder</a:t>
            </a:r>
          </a:p>
          <a:p>
            <a:pPr marL="1371600" lvl="2" indent="-457200" eaLnBrk="1" hangingPunct="1">
              <a:lnSpc>
                <a:spcPct val="90000"/>
              </a:lnSpc>
            </a:pPr>
            <a:r>
              <a:rPr lang="en-US" altLang="en-US" b="1" smtClean="0"/>
              <a:t>Other</a:t>
            </a:r>
          </a:p>
          <a:p>
            <a:pPr marL="1371600" lvl="2" indent="-457200" eaLnBrk="1" hangingPunct="1">
              <a:lnSpc>
                <a:spcPct val="90000"/>
              </a:lnSpc>
              <a:buNone/>
            </a:pPr>
            <a:endParaRPr lang="en-US" altLang="en-US" sz="1200" b="1"/>
          </a:p>
          <a:p>
            <a:pPr marL="1371600" lvl="2" indent="-457200" eaLnBrk="1" hangingPunct="1">
              <a:lnSpc>
                <a:spcPct val="90000"/>
              </a:lnSpc>
              <a:buNone/>
            </a:pPr>
            <a:endParaRPr lang="en-US" altLang="en-US" b="1" smtClean="0"/>
          </a:p>
          <a:p>
            <a:pPr marL="1371600" lvl="2" indent="-457200" eaLnBrk="1" hangingPunct="1">
              <a:lnSpc>
                <a:spcPct val="90000"/>
              </a:lnSpc>
            </a:pPr>
            <a:endParaRPr lang="en-US" altLang="en-US" b="1" smtClean="0"/>
          </a:p>
          <a:p>
            <a:pPr marL="990600" lvl="1" indent="-533400" eaLnBrk="1" hangingPunct="1">
              <a:lnSpc>
                <a:spcPct val="90000"/>
              </a:lnSpc>
            </a:pPr>
            <a:endParaRPr lang="en-US" altLang="en-US" sz="2400" b="1"/>
          </a:p>
        </p:txBody>
      </p:sp>
      <p:sp>
        <p:nvSpPr>
          <p:cNvPr id="24580"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FE9EAAC1-E3A7-4B27-BCD4-5F40EA76027E}" type="slidenum">
              <a:rPr lang="en-US" altLang="en-US" sz="1400">
                <a:solidFill>
                  <a:srgbClr val="000000"/>
                </a:solidFill>
              </a:rPr>
              <a:pPr>
                <a:spcBef>
                  <a:spcPct val="50000"/>
                </a:spcBef>
                <a:buClrTx/>
                <a:buFontTx/>
                <a:buNone/>
              </a:pPr>
              <a:t>46</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endParaRPr lang="en-US" altLang="en-US" sz="2400"/>
          </a:p>
        </p:txBody>
      </p:sp>
      <p:sp>
        <p:nvSpPr>
          <p:cNvPr id="3" name="Content Placeholder 2"/>
          <p:cNvSpPr>
            <a:spLocks noGrp="1"/>
          </p:cNvSpPr>
          <p:nvPr>
            <p:ph idx="1"/>
          </p:nvPr>
        </p:nvSpPr>
        <p:spPr/>
        <p:txBody>
          <a:bodyPr/>
          <a:lstStyle/>
          <a:p>
            <a:pPr marL="609600" indent="-609600" eaLnBrk="1" hangingPunct="1">
              <a:lnSpc>
                <a:spcPct val="90000"/>
              </a:lnSpc>
              <a:buNone/>
              <a:defRPr/>
            </a:pPr>
            <a:r>
              <a:rPr lang="en-US" altLang="en-US" sz="2400" b="1" dirty="0"/>
              <a:t>(continued)</a:t>
            </a:r>
            <a:endParaRPr lang="en-US" altLang="en-US" sz="2400" b="1" u="sng" dirty="0"/>
          </a:p>
          <a:p>
            <a:pPr marL="609600" indent="-609600" algn="ctr" eaLnBrk="1" hangingPunct="1">
              <a:lnSpc>
                <a:spcPct val="90000"/>
              </a:lnSpc>
              <a:buNone/>
              <a:defRPr/>
            </a:pPr>
            <a:r>
              <a:rPr lang="en-US" altLang="en-US" sz="2400" b="1" u="sng" dirty="0"/>
              <a:t>PROJECT DESIGN DELIVERY PROCESS</a:t>
            </a:r>
          </a:p>
          <a:p>
            <a:pPr marL="609600" indent="-609600" algn="ctr" eaLnBrk="1" hangingPunct="1">
              <a:lnSpc>
                <a:spcPct val="90000"/>
              </a:lnSpc>
              <a:buNone/>
              <a:defRPr/>
            </a:pPr>
            <a:endParaRPr lang="en-US" altLang="en-US" sz="500" b="1" u="sng" dirty="0"/>
          </a:p>
          <a:p>
            <a:pPr marL="609600" indent="-609600" eaLnBrk="1" hangingPunct="1">
              <a:lnSpc>
                <a:spcPct val="90000"/>
              </a:lnSpc>
              <a:defRPr/>
            </a:pPr>
            <a:r>
              <a:rPr lang="en-US" altLang="en-US" sz="2800" b="1" dirty="0"/>
              <a:t>Schematic Design Phase</a:t>
            </a:r>
          </a:p>
          <a:p>
            <a:pPr marL="0" indent="0" eaLnBrk="1" hangingPunct="1">
              <a:lnSpc>
                <a:spcPct val="90000"/>
              </a:lnSpc>
              <a:buNone/>
              <a:defRPr/>
            </a:pPr>
            <a:endParaRPr lang="en-US" altLang="en-US" sz="500" b="1" dirty="0"/>
          </a:p>
          <a:p>
            <a:pPr marL="990600" lvl="1" indent="-533400" eaLnBrk="1" hangingPunct="1">
              <a:lnSpc>
                <a:spcPct val="90000"/>
              </a:lnSpc>
              <a:defRPr/>
            </a:pPr>
            <a:r>
              <a:rPr lang="en-US" altLang="en-US" sz="2400" b="1" dirty="0"/>
              <a:t>Establish the Design Scope, Budget, Schedule, and Project Risks</a:t>
            </a:r>
          </a:p>
          <a:p>
            <a:pPr marL="1371600" lvl="2" indent="-457200" eaLnBrk="1" hangingPunct="1">
              <a:lnSpc>
                <a:spcPct val="90000"/>
              </a:lnSpc>
              <a:defRPr/>
            </a:pPr>
            <a:r>
              <a:rPr lang="en-US" altLang="en-US" b="1" dirty="0"/>
              <a:t>M</a:t>
            </a:r>
            <a:r>
              <a:rPr lang="en-US" altLang="en-US" b="1" dirty="0" smtClean="0"/>
              <a:t>eeting(s) with User Agency and other Stakeholders as necessary</a:t>
            </a:r>
          </a:p>
          <a:p>
            <a:pPr marL="914400" lvl="2" indent="0" eaLnBrk="1" hangingPunct="1">
              <a:lnSpc>
                <a:spcPct val="90000"/>
              </a:lnSpc>
              <a:buNone/>
              <a:defRPr/>
            </a:pPr>
            <a:endParaRPr lang="en-US" altLang="en-US" sz="500" dirty="0"/>
          </a:p>
          <a:p>
            <a:pPr marL="971550" lvl="1" indent="-457200" eaLnBrk="1" hangingPunct="1">
              <a:lnSpc>
                <a:spcPct val="90000"/>
              </a:lnSpc>
              <a:defRPr/>
            </a:pPr>
            <a:r>
              <a:rPr lang="en-US" altLang="en-US" sz="2400" b="1" dirty="0"/>
              <a:t>Typically 15% construction plans and cost estimates</a:t>
            </a:r>
          </a:p>
        </p:txBody>
      </p:sp>
      <p:sp>
        <p:nvSpPr>
          <p:cNvPr id="26628" name="Slide Number Placeholder 3"/>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02941A1E-C2DB-49F1-ACDC-6AAA21FE8853}" type="slidenum">
              <a:rPr lang="en-US" altLang="en-US" sz="1400">
                <a:solidFill>
                  <a:srgbClr val="000000"/>
                </a:solidFill>
              </a:rPr>
              <a:pPr>
                <a:spcBef>
                  <a:spcPct val="50000"/>
                </a:spcBef>
                <a:buClrTx/>
                <a:buFontTx/>
                <a:buNone/>
              </a:pPr>
              <a:t>47</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7650" name="Object 4"/>
          <p:cNvGraphicFramePr>
            <a:graphicFrameLocks noChangeAspect="1"/>
          </p:cNvGraphicFramePr>
          <p:nvPr/>
        </p:nvGraphicFramePr>
        <p:xfrm>
          <a:off x="1531938" y="1143000"/>
          <a:ext cx="24415750" cy="5378450"/>
        </p:xfrm>
        <a:graphic>
          <a:graphicData uri="http://schemas.openxmlformats.org/presentationml/2006/ole">
            <mc:AlternateContent xmlns:mc="http://schemas.openxmlformats.org/markup-compatibility/2006">
              <mc:Choice xmlns:v="urn:schemas-microsoft-com:vml" Requires="v">
                <p:oleObj spid="_x0000_s1030" name="SmartDraw" r:id="rId4" imgW="11771200" imgH="2592000" progId="SmartDraw.2">
                  <p:embed/>
                </p:oleObj>
              </mc:Choice>
              <mc:Fallback>
                <p:oleObj name="SmartDraw" r:id="rId4" imgW="11771200" imgH="2592000"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938" y="1143000"/>
                        <a:ext cx="2441575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1" name="Rectangle 2"/>
          <p:cNvSpPr>
            <a:spLocks noGrp="1" noChangeArrowheads="1"/>
          </p:cNvSpPr>
          <p:nvPr>
            <p:ph type="title"/>
          </p:nvPr>
        </p:nvSpPr>
        <p:spPr>
          <a:xfrm>
            <a:off x="2438400" y="-76200"/>
            <a:ext cx="7543800" cy="1143000"/>
          </a:xfrm>
        </p:spPr>
        <p:txBody>
          <a:bodyPr/>
          <a:lstStyle/>
          <a:p>
            <a:pPr eaLnBrk="1" hangingPunct="1"/>
            <a:r>
              <a:rPr lang="en-US" altLang="en-US" sz="1600" b="1">
                <a:solidFill>
                  <a:srgbClr val="0066FF"/>
                </a:solidFill>
              </a:rPr>
              <a:t>PROJECT DESIGN DELIVERY PROCESS</a:t>
            </a:r>
            <a:br>
              <a:rPr lang="en-US" altLang="en-US" sz="1600" b="1">
                <a:solidFill>
                  <a:srgbClr val="0066FF"/>
                </a:solidFill>
              </a:rPr>
            </a:br>
            <a:r>
              <a:rPr lang="en-US" altLang="en-US" sz="1600" b="1">
                <a:solidFill>
                  <a:srgbClr val="669900"/>
                </a:solidFill>
              </a:rPr>
              <a:t>DAGS – Public Works Division</a:t>
            </a:r>
            <a:br>
              <a:rPr lang="en-US" altLang="en-US" sz="1600" b="1">
                <a:solidFill>
                  <a:srgbClr val="669900"/>
                </a:solidFill>
              </a:rPr>
            </a:br>
            <a:r>
              <a:rPr lang="en-US" altLang="en-US" sz="1600" b="1" u="sng">
                <a:solidFill>
                  <a:schemeClr val="tx1"/>
                </a:solidFill>
              </a:rPr>
              <a:t>Scope, Budget, and Schedule</a:t>
            </a:r>
            <a:br>
              <a:rPr lang="en-US" altLang="en-US" sz="1600" b="1" u="sng">
                <a:solidFill>
                  <a:schemeClr val="tx1"/>
                </a:solidFill>
              </a:rPr>
            </a:br>
            <a:r>
              <a:rPr lang="en-US" altLang="en-US" sz="1600" b="1" u="sng">
                <a:solidFill>
                  <a:schemeClr val="tx1"/>
                </a:solidFill>
              </a:rPr>
              <a:t>(User Satisfaction/Stakeholder Involvement)</a:t>
            </a:r>
            <a:endParaRPr lang="en-US" altLang="en-US" sz="1600" b="1" u="sng">
              <a:solidFill>
                <a:srgbClr val="669900"/>
              </a:solidFill>
            </a:endParaRPr>
          </a:p>
        </p:txBody>
      </p:sp>
      <p:sp>
        <p:nvSpPr>
          <p:cNvPr id="27652"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27653"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E2684A9B-44D4-46C6-B94C-20E7765B550F}" type="slidenum">
              <a:rPr lang="en-US" altLang="en-US" sz="1400">
                <a:solidFill>
                  <a:srgbClr val="000000"/>
                </a:solidFill>
              </a:rPr>
              <a:pPr>
                <a:spcBef>
                  <a:spcPct val="50000"/>
                </a:spcBef>
                <a:buClrTx/>
                <a:buFontTx/>
                <a:buNone/>
              </a:pPr>
              <a:t>48</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743200" y="0"/>
            <a:ext cx="7924800" cy="9144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41987" name="Rectangle 3"/>
          <p:cNvSpPr>
            <a:spLocks noGrp="1" noChangeArrowheads="1"/>
          </p:cNvSpPr>
          <p:nvPr>
            <p:ph type="body" idx="1"/>
          </p:nvPr>
        </p:nvSpPr>
        <p:spPr>
          <a:xfrm>
            <a:off x="2819400" y="914400"/>
            <a:ext cx="7848600" cy="5486400"/>
          </a:xfrm>
        </p:spPr>
        <p:txBody>
          <a:bodyPr/>
          <a:lstStyle/>
          <a:p>
            <a:pPr marL="609600" indent="-609600" algn="ctr" eaLnBrk="1" hangingPunct="1">
              <a:lnSpc>
                <a:spcPct val="90000"/>
              </a:lnSpc>
              <a:buNone/>
              <a:defRPr/>
            </a:pPr>
            <a:r>
              <a:rPr lang="en-US" altLang="en-US" sz="2400" b="1" u="sng" dirty="0"/>
              <a:t>PROJECT DESIGN DELIVERY PROCESS</a:t>
            </a:r>
          </a:p>
          <a:p>
            <a:pPr marL="609600" indent="-609600" algn="ctr" eaLnBrk="1" hangingPunct="1">
              <a:lnSpc>
                <a:spcPct val="90000"/>
              </a:lnSpc>
              <a:buNone/>
              <a:defRPr/>
            </a:pPr>
            <a:endParaRPr lang="en-US" altLang="en-US" sz="800" b="1" dirty="0"/>
          </a:p>
          <a:p>
            <a:pPr marL="609600" indent="-609600" eaLnBrk="1" hangingPunct="1">
              <a:lnSpc>
                <a:spcPct val="90000"/>
              </a:lnSpc>
              <a:defRPr/>
            </a:pPr>
            <a:r>
              <a:rPr lang="en-US" altLang="en-US" sz="2800" b="1" dirty="0"/>
              <a:t>Preliminary Design Phase</a:t>
            </a:r>
          </a:p>
          <a:p>
            <a:pPr marL="457200" lvl="1" indent="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Objective is to fix and illustrate the size, character and design of the entire project</a:t>
            </a:r>
          </a:p>
          <a:p>
            <a:pPr marL="457200" lvl="1" indent="0" eaLnBrk="1" hangingPunct="1">
              <a:lnSpc>
                <a:spcPct val="90000"/>
              </a:lnSpc>
              <a:buNone/>
              <a:defRPr/>
            </a:pPr>
            <a:endParaRPr lang="en-US" altLang="en-US" sz="500" b="1" dirty="0"/>
          </a:p>
          <a:p>
            <a:pPr marL="457200" lvl="1" indent="0" eaLnBrk="1" hangingPunct="1">
              <a:lnSpc>
                <a:spcPct val="90000"/>
              </a:lnSpc>
              <a:buNone/>
              <a:defRPr/>
            </a:pPr>
            <a:endParaRPr lang="en-US" altLang="en-US" sz="500" b="1" dirty="0"/>
          </a:p>
          <a:p>
            <a:pPr marL="990600" lvl="1" indent="-533400" eaLnBrk="1" hangingPunct="1">
              <a:lnSpc>
                <a:spcPct val="90000"/>
              </a:lnSpc>
              <a:defRPr/>
            </a:pPr>
            <a:r>
              <a:rPr lang="en-US" altLang="en-US" sz="2400" b="1" dirty="0"/>
              <a:t>Topo survey, geotechnical investigations, and other design needs should be complete</a:t>
            </a:r>
          </a:p>
          <a:p>
            <a:pPr marL="457200" lvl="1" indent="0" eaLnBrk="1" hangingPunct="1">
              <a:lnSpc>
                <a:spcPct val="90000"/>
              </a:lnSpc>
              <a:buNone/>
              <a:defRPr/>
            </a:pPr>
            <a:endParaRPr lang="en-US" altLang="en-US" sz="500" b="1" dirty="0"/>
          </a:p>
          <a:p>
            <a:pPr marL="457200" lvl="1" indent="0" eaLnBrk="1" hangingPunct="1">
              <a:lnSpc>
                <a:spcPct val="90000"/>
              </a:lnSpc>
              <a:buNone/>
              <a:defRPr/>
            </a:pPr>
            <a:endParaRPr lang="en-US" altLang="en-US" sz="500" b="1" dirty="0"/>
          </a:p>
          <a:p>
            <a:pPr marL="990600" lvl="1" indent="-533400" eaLnBrk="1" hangingPunct="1">
              <a:lnSpc>
                <a:spcPct val="90000"/>
              </a:lnSpc>
              <a:defRPr/>
            </a:pPr>
            <a:r>
              <a:rPr lang="en-US" altLang="en-US" sz="2400" b="1" dirty="0"/>
              <a:t>Completion or status of other project requirements/entitlements</a:t>
            </a:r>
          </a:p>
          <a:p>
            <a:pPr marL="457200" lvl="1" indent="0" eaLnBrk="1" hangingPunct="1">
              <a:lnSpc>
                <a:spcPct val="90000"/>
              </a:lnSpc>
              <a:buNone/>
              <a:defRPr/>
            </a:pPr>
            <a:endParaRPr lang="en-US" altLang="en-US" sz="2400" b="1" dirty="0"/>
          </a:p>
          <a:p>
            <a:pPr marL="457200" lvl="1" indent="0" eaLnBrk="1" hangingPunct="1">
              <a:lnSpc>
                <a:spcPct val="90000"/>
              </a:lnSpc>
              <a:buNone/>
              <a:defRPr/>
            </a:pPr>
            <a:endParaRPr lang="en-US" altLang="en-US" sz="2400" b="1" dirty="0"/>
          </a:p>
          <a:p>
            <a:pPr marL="457200" lvl="1" indent="0" eaLnBrk="1" hangingPunct="1">
              <a:lnSpc>
                <a:spcPct val="90000"/>
              </a:lnSpc>
              <a:buNone/>
              <a:defRPr/>
            </a:pPr>
            <a:endParaRPr lang="en-US" altLang="en-US" sz="2400" b="1" dirty="0"/>
          </a:p>
          <a:p>
            <a:pPr marL="457200" lvl="1" indent="0" eaLnBrk="1" hangingPunct="1">
              <a:lnSpc>
                <a:spcPct val="90000"/>
              </a:lnSpc>
              <a:buNone/>
              <a:defRPr/>
            </a:pPr>
            <a:r>
              <a:rPr lang="en-US" altLang="en-US" sz="2400" b="1" dirty="0"/>
              <a:t>						</a:t>
            </a:r>
            <a:r>
              <a:rPr lang="en-US" altLang="en-US" sz="2200" b="1" dirty="0"/>
              <a:t>(continued)</a:t>
            </a:r>
          </a:p>
          <a:p>
            <a:pPr marL="457200" lvl="1" indent="0" eaLnBrk="1" hangingPunct="1">
              <a:lnSpc>
                <a:spcPct val="90000"/>
              </a:lnSpc>
              <a:buNone/>
              <a:defRPr/>
            </a:pPr>
            <a:endParaRPr lang="en-US" altLang="en-US" sz="2400" b="1" dirty="0"/>
          </a:p>
          <a:p>
            <a:pPr marL="609600" indent="-609600" eaLnBrk="1" hangingPunct="1">
              <a:lnSpc>
                <a:spcPct val="90000"/>
              </a:lnSpc>
              <a:buNone/>
              <a:defRPr/>
            </a:pPr>
            <a:endParaRPr lang="en-US" altLang="en-US" sz="2800" b="1" dirty="0"/>
          </a:p>
          <a:p>
            <a:pPr marL="1371600" lvl="2" indent="-457200" eaLnBrk="1" hangingPunct="1">
              <a:lnSpc>
                <a:spcPct val="90000"/>
              </a:lnSpc>
              <a:defRPr/>
            </a:pPr>
            <a:endParaRPr lang="en-US" altLang="en-US" b="1" dirty="0" smtClean="0"/>
          </a:p>
          <a:p>
            <a:pPr marL="990600" lvl="1" indent="-533400" eaLnBrk="1" hangingPunct="1">
              <a:lnSpc>
                <a:spcPct val="90000"/>
              </a:lnSpc>
              <a:defRPr/>
            </a:pPr>
            <a:endParaRPr lang="en-US" altLang="en-US" sz="2400" b="1" dirty="0"/>
          </a:p>
        </p:txBody>
      </p:sp>
      <p:sp>
        <p:nvSpPr>
          <p:cNvPr id="29700"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DBC0EAFC-388B-46FA-901C-AFF9231A540B}" type="slidenum">
              <a:rPr lang="en-US" altLang="en-US" sz="1400">
                <a:solidFill>
                  <a:srgbClr val="000000"/>
                </a:solidFill>
              </a:rPr>
              <a:pPr>
                <a:spcBef>
                  <a:spcPct val="50000"/>
                </a:spcBef>
                <a:buClrTx/>
                <a:buFontTx/>
                <a:buNone/>
              </a:pPr>
              <a:t>49</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902" y="84129"/>
            <a:ext cx="10364451" cy="1003892"/>
          </a:xfrm>
        </p:spPr>
        <p:txBody>
          <a:bodyPr>
            <a:normAutofit/>
          </a:bodyPr>
          <a:lstStyle/>
          <a:p>
            <a:r>
              <a:rPr lang="en-US" sz="4800" dirty="0" smtClean="0"/>
              <a:t>AUDITOR’S REPORT</a:t>
            </a:r>
            <a:endParaRPr lang="en-US" sz="4800" dirty="0"/>
          </a:p>
        </p:txBody>
      </p:sp>
      <p:sp>
        <p:nvSpPr>
          <p:cNvPr id="3" name="Content Placeholder 2"/>
          <p:cNvSpPr>
            <a:spLocks noGrp="1"/>
          </p:cNvSpPr>
          <p:nvPr>
            <p:ph idx="1"/>
          </p:nvPr>
        </p:nvSpPr>
        <p:spPr>
          <a:xfrm>
            <a:off x="913774" y="1377538"/>
            <a:ext cx="10363826" cy="5282569"/>
          </a:xfrm>
        </p:spPr>
        <p:txBody>
          <a:bodyPr>
            <a:normAutofit fontScale="92500" lnSpcReduction="10000"/>
          </a:bodyPr>
          <a:lstStyle/>
          <a:p>
            <a:r>
              <a:rPr lang="en-US" sz="3200" cap="none" dirty="0"/>
              <a:t>Act </a:t>
            </a:r>
            <a:r>
              <a:rPr lang="en-US" sz="3200" cap="none" dirty="0" smtClean="0"/>
              <a:t>177, </a:t>
            </a:r>
            <a:r>
              <a:rPr lang="en-US" sz="3200" cap="none" dirty="0" smtClean="0">
                <a:cs typeface="Arial" panose="020B0604020202020204" pitchFamily="34" charset="0"/>
              </a:rPr>
              <a:t>SLH</a:t>
            </a:r>
            <a:r>
              <a:rPr lang="en-US" sz="3200" cap="none" dirty="0" smtClean="0"/>
              <a:t> </a:t>
            </a:r>
            <a:r>
              <a:rPr lang="en-US" sz="3200" cap="none" dirty="0"/>
              <a:t>2015.  Directs Auditor to:</a:t>
            </a:r>
          </a:p>
          <a:p>
            <a:pPr lvl="1"/>
            <a:r>
              <a:rPr lang="en-US" sz="3200" cap="none" dirty="0"/>
              <a:t>Determine if it serves the public interest to be decentralized and have duplicative engineering functions.</a:t>
            </a:r>
          </a:p>
          <a:p>
            <a:pPr lvl="1"/>
            <a:r>
              <a:rPr lang="en-US" sz="3200" cap="none" dirty="0"/>
              <a:t>To review the process, efficiencies, and accountability of various departmental engineering sections that manage capital improvement projects.</a:t>
            </a:r>
          </a:p>
          <a:p>
            <a:r>
              <a:rPr lang="en-US" sz="3400" cap="none" dirty="0"/>
              <a:t>Implementation of this measure will provide transparency and ensure accountability in the management and construction of government capital improvement projects.</a:t>
            </a:r>
          </a:p>
          <a:p>
            <a:pPr lvl="1"/>
            <a:endParaRPr lang="en-US" sz="2600" cap="none" dirty="0"/>
          </a:p>
          <a:p>
            <a:pPr lvl="1"/>
            <a:endParaRPr lang="en-US" sz="2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2827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743200" y="0"/>
            <a:ext cx="7924800" cy="9144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41987" name="Rectangle 3"/>
          <p:cNvSpPr>
            <a:spLocks noGrp="1" noChangeArrowheads="1"/>
          </p:cNvSpPr>
          <p:nvPr>
            <p:ph type="body" idx="1"/>
          </p:nvPr>
        </p:nvSpPr>
        <p:spPr>
          <a:xfrm>
            <a:off x="2819400" y="914400"/>
            <a:ext cx="7848600" cy="5486400"/>
          </a:xfrm>
        </p:spPr>
        <p:txBody>
          <a:bodyPr/>
          <a:lstStyle/>
          <a:p>
            <a:pPr marL="609600" indent="-609600" eaLnBrk="1" hangingPunct="1">
              <a:lnSpc>
                <a:spcPct val="90000"/>
              </a:lnSpc>
              <a:buNone/>
              <a:defRPr/>
            </a:pPr>
            <a:r>
              <a:rPr lang="en-US" altLang="en-US" sz="2200" b="1" dirty="0"/>
              <a:t>(continued)</a:t>
            </a:r>
          </a:p>
          <a:p>
            <a:pPr marL="609600" indent="-609600" algn="ctr" eaLnBrk="1" hangingPunct="1">
              <a:lnSpc>
                <a:spcPct val="90000"/>
              </a:lnSpc>
              <a:buNone/>
              <a:defRPr/>
            </a:pPr>
            <a:r>
              <a:rPr lang="en-US" altLang="en-US" sz="2400" b="1" u="sng" dirty="0"/>
              <a:t>PROJECT DESIGN DELIVERY PROCESS</a:t>
            </a:r>
          </a:p>
          <a:p>
            <a:pPr marL="609600" indent="-609600" algn="ctr" eaLnBrk="1" hangingPunct="1">
              <a:lnSpc>
                <a:spcPct val="90000"/>
              </a:lnSpc>
              <a:buNone/>
              <a:defRPr/>
            </a:pPr>
            <a:endParaRPr lang="en-US" altLang="en-US" sz="800" b="1" dirty="0"/>
          </a:p>
          <a:p>
            <a:pPr marL="609600" indent="-609600" eaLnBrk="1" hangingPunct="1">
              <a:lnSpc>
                <a:spcPct val="90000"/>
              </a:lnSpc>
              <a:defRPr/>
            </a:pPr>
            <a:r>
              <a:rPr lang="en-US" altLang="en-US" sz="2800" b="1" dirty="0"/>
              <a:t>Preliminary Design Phase</a:t>
            </a:r>
          </a:p>
          <a:p>
            <a:pPr marL="457200" lvl="1" indent="0" eaLnBrk="1" hangingPunct="1">
              <a:lnSpc>
                <a:spcPct val="90000"/>
              </a:lnSpc>
              <a:buNone/>
              <a:defRPr/>
            </a:pPr>
            <a:endParaRPr lang="en-US" altLang="en-US" sz="500" b="1" dirty="0"/>
          </a:p>
          <a:p>
            <a:pPr marL="990600" lvl="1" indent="-533400" eaLnBrk="1" hangingPunct="1">
              <a:lnSpc>
                <a:spcPct val="90000"/>
              </a:lnSpc>
              <a:defRPr/>
            </a:pPr>
            <a:r>
              <a:rPr lang="en-US" altLang="en-US" sz="2400" b="1" dirty="0"/>
              <a:t>Continued assessment of Risks</a:t>
            </a:r>
          </a:p>
          <a:p>
            <a:pPr marL="990600" lvl="1" indent="-53340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Scope, Budget, Schedule and Risks</a:t>
            </a:r>
          </a:p>
          <a:p>
            <a:pPr marL="1371600" lvl="2" indent="-457200" eaLnBrk="1" hangingPunct="1">
              <a:lnSpc>
                <a:spcPct val="90000"/>
              </a:lnSpc>
              <a:defRPr/>
            </a:pPr>
            <a:r>
              <a:rPr lang="en-US" altLang="en-US" b="1" dirty="0"/>
              <a:t>M</a:t>
            </a:r>
            <a:r>
              <a:rPr lang="en-US" altLang="en-US" b="1" dirty="0" smtClean="0"/>
              <a:t>eeting(s) with DAGS, User Agency, and other stakeholders as necessary</a:t>
            </a:r>
            <a:endParaRPr lang="en-US" altLang="en-US" sz="2000" b="1" dirty="0"/>
          </a:p>
          <a:p>
            <a:pPr marL="457200" lvl="1" indent="0" eaLnBrk="1" hangingPunct="1">
              <a:lnSpc>
                <a:spcPct val="90000"/>
              </a:lnSpc>
              <a:buNone/>
              <a:defRPr/>
            </a:pPr>
            <a:endParaRPr lang="en-US" altLang="en-US" sz="500" b="1" dirty="0"/>
          </a:p>
          <a:p>
            <a:pPr marL="457200" lvl="1" indent="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Typically 35% construction plans, outline specifications, and cost estimates</a:t>
            </a:r>
          </a:p>
          <a:p>
            <a:pPr marL="990600" lvl="1" indent="-533400" eaLnBrk="1" hangingPunct="1">
              <a:lnSpc>
                <a:spcPct val="90000"/>
              </a:lnSpc>
              <a:defRPr/>
            </a:pPr>
            <a:endParaRPr lang="en-US" altLang="en-US" sz="2400" b="1" dirty="0"/>
          </a:p>
          <a:p>
            <a:pPr marL="609600" indent="-609600" eaLnBrk="1" hangingPunct="1">
              <a:lnSpc>
                <a:spcPct val="90000"/>
              </a:lnSpc>
              <a:buNone/>
              <a:defRPr/>
            </a:pPr>
            <a:endParaRPr lang="en-US" altLang="en-US" sz="2800" b="1" dirty="0"/>
          </a:p>
          <a:p>
            <a:pPr marL="1371600" lvl="2" indent="-457200" eaLnBrk="1" hangingPunct="1">
              <a:lnSpc>
                <a:spcPct val="90000"/>
              </a:lnSpc>
              <a:defRPr/>
            </a:pPr>
            <a:endParaRPr lang="en-US" altLang="en-US" b="1" dirty="0" smtClean="0"/>
          </a:p>
          <a:p>
            <a:pPr marL="990600" lvl="1" indent="-533400" eaLnBrk="1" hangingPunct="1">
              <a:lnSpc>
                <a:spcPct val="90000"/>
              </a:lnSpc>
              <a:defRPr/>
            </a:pPr>
            <a:endParaRPr lang="en-US" altLang="en-US" sz="2400" b="1" dirty="0"/>
          </a:p>
        </p:txBody>
      </p:sp>
      <p:sp>
        <p:nvSpPr>
          <p:cNvPr id="31748"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D0002ACE-F144-49E9-A07C-5CB66F569AB7}" type="slidenum">
              <a:rPr lang="en-US" altLang="en-US" sz="1400">
                <a:solidFill>
                  <a:srgbClr val="000000"/>
                </a:solidFill>
              </a:rPr>
              <a:pPr>
                <a:spcBef>
                  <a:spcPct val="50000"/>
                </a:spcBef>
                <a:buClrTx/>
                <a:buFontTx/>
                <a:buNone/>
              </a:pPr>
              <a:t>50</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3794" name="Object 4"/>
          <p:cNvGraphicFramePr>
            <a:graphicFrameLocks noChangeAspect="1"/>
          </p:cNvGraphicFramePr>
          <p:nvPr/>
        </p:nvGraphicFramePr>
        <p:xfrm>
          <a:off x="-5105400" y="762000"/>
          <a:ext cx="26836688" cy="5911850"/>
        </p:xfrm>
        <a:graphic>
          <a:graphicData uri="http://schemas.openxmlformats.org/presentationml/2006/ole">
            <mc:AlternateContent xmlns:mc="http://schemas.openxmlformats.org/markup-compatibility/2006">
              <mc:Choice xmlns:v="urn:schemas-microsoft-com:vml" Requires="v">
                <p:oleObj spid="_x0000_s2054" name="SmartDraw" r:id="rId4" imgW="11771200" imgH="2592000" progId="SmartDraw.2">
                  <p:embed/>
                </p:oleObj>
              </mc:Choice>
              <mc:Fallback>
                <p:oleObj name="SmartDraw" r:id="rId4" imgW="11771200" imgH="2592000"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762000"/>
                        <a:ext cx="26836688"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5" name="Rectangle 2"/>
          <p:cNvSpPr>
            <a:spLocks noGrp="1" noChangeArrowheads="1"/>
          </p:cNvSpPr>
          <p:nvPr>
            <p:ph type="title"/>
          </p:nvPr>
        </p:nvSpPr>
        <p:spPr>
          <a:xfrm>
            <a:off x="2438400" y="-76200"/>
            <a:ext cx="7543800" cy="1143000"/>
          </a:xfrm>
        </p:spPr>
        <p:txBody>
          <a:bodyPr/>
          <a:lstStyle/>
          <a:p>
            <a:pPr eaLnBrk="1" hangingPunct="1"/>
            <a:r>
              <a:rPr lang="en-US" altLang="en-US" sz="1600" b="1">
                <a:solidFill>
                  <a:srgbClr val="0066FF"/>
                </a:solidFill>
              </a:rPr>
              <a:t>PROJECT DESIGN DELIVERY PROCESS</a:t>
            </a:r>
            <a:br>
              <a:rPr lang="en-US" altLang="en-US" sz="1600" b="1">
                <a:solidFill>
                  <a:srgbClr val="0066FF"/>
                </a:solidFill>
              </a:rPr>
            </a:br>
            <a:r>
              <a:rPr lang="en-US" altLang="en-US" sz="1600" b="1">
                <a:solidFill>
                  <a:srgbClr val="669900"/>
                </a:solidFill>
              </a:rPr>
              <a:t>DAGS – Public Works Division</a:t>
            </a:r>
            <a:br>
              <a:rPr lang="en-US" altLang="en-US" sz="1600" b="1">
                <a:solidFill>
                  <a:srgbClr val="669900"/>
                </a:solidFill>
              </a:rPr>
            </a:br>
            <a:r>
              <a:rPr lang="en-US" altLang="en-US" sz="1600" b="1" u="sng">
                <a:solidFill>
                  <a:schemeClr val="tx1"/>
                </a:solidFill>
              </a:rPr>
              <a:t>Scope, Budget, and Schedule</a:t>
            </a:r>
            <a:br>
              <a:rPr lang="en-US" altLang="en-US" sz="1600" b="1" u="sng">
                <a:solidFill>
                  <a:schemeClr val="tx1"/>
                </a:solidFill>
              </a:rPr>
            </a:br>
            <a:r>
              <a:rPr lang="en-US" altLang="en-US" sz="1600" b="1" u="sng">
                <a:solidFill>
                  <a:schemeClr val="tx1"/>
                </a:solidFill>
              </a:rPr>
              <a:t>(User Satisfaction/Stakeholder Involvement)</a:t>
            </a:r>
            <a:endParaRPr lang="en-US" altLang="en-US" sz="1600" b="1" u="sng">
              <a:solidFill>
                <a:srgbClr val="669900"/>
              </a:solidFill>
            </a:endParaRPr>
          </a:p>
        </p:txBody>
      </p:sp>
      <p:sp>
        <p:nvSpPr>
          <p:cNvPr id="33796"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33797"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34AE342A-680A-428C-8E1B-98833AA3715E}" type="slidenum">
              <a:rPr lang="en-US" altLang="en-US" sz="1400">
                <a:solidFill>
                  <a:srgbClr val="000000"/>
                </a:solidFill>
              </a:rPr>
              <a:pPr>
                <a:spcBef>
                  <a:spcPct val="50000"/>
                </a:spcBef>
                <a:buClrTx/>
                <a:buFontTx/>
                <a:buNone/>
              </a:pPr>
              <a:t>51</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743200" y="0"/>
            <a:ext cx="7924800" cy="9144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46083" name="Rectangle 3"/>
          <p:cNvSpPr>
            <a:spLocks noGrp="1" noChangeArrowheads="1"/>
          </p:cNvSpPr>
          <p:nvPr>
            <p:ph type="body" idx="1"/>
          </p:nvPr>
        </p:nvSpPr>
        <p:spPr>
          <a:xfrm>
            <a:off x="2819400" y="914400"/>
            <a:ext cx="7848600" cy="5486400"/>
          </a:xfrm>
        </p:spPr>
        <p:txBody>
          <a:bodyPr/>
          <a:lstStyle/>
          <a:p>
            <a:pPr marL="609600" indent="-609600" algn="ctr" eaLnBrk="1" hangingPunct="1">
              <a:buNone/>
              <a:defRPr/>
            </a:pPr>
            <a:r>
              <a:rPr lang="en-US" altLang="en-US" sz="2400" b="1" u="sng" dirty="0"/>
              <a:t>PROJECT DESIGN DELIVERY PROCESS</a:t>
            </a:r>
          </a:p>
          <a:p>
            <a:pPr marL="609600" indent="-609600" algn="ctr" eaLnBrk="1" hangingPunct="1">
              <a:buNone/>
              <a:defRPr/>
            </a:pPr>
            <a:endParaRPr lang="en-US" altLang="en-US" sz="900" b="1" dirty="0"/>
          </a:p>
          <a:p>
            <a:pPr marL="609600" indent="-609600" eaLnBrk="1" hangingPunct="1">
              <a:defRPr/>
            </a:pPr>
            <a:r>
              <a:rPr lang="en-US" altLang="en-US" sz="2400" b="1" dirty="0"/>
              <a:t>Final/Pre-Final Design Phase</a:t>
            </a:r>
          </a:p>
          <a:p>
            <a:pPr marL="990600" lvl="1" indent="-533400" eaLnBrk="1" hangingPunct="1">
              <a:defRPr/>
            </a:pPr>
            <a:r>
              <a:rPr lang="en-US" altLang="en-US" sz="2400" b="1" dirty="0"/>
              <a:t>All phases of construction work is fully shown and described so that the intent is understood by all</a:t>
            </a:r>
          </a:p>
          <a:p>
            <a:pPr marL="457200" lvl="1" indent="0" eaLnBrk="1" hangingPunct="1">
              <a:buNone/>
              <a:defRPr/>
            </a:pPr>
            <a:endParaRPr lang="en-US" altLang="en-US" sz="500" b="1" dirty="0"/>
          </a:p>
          <a:p>
            <a:pPr marL="457200" lvl="1" indent="0" eaLnBrk="1" hangingPunct="1">
              <a:buNone/>
              <a:defRPr/>
            </a:pPr>
            <a:endParaRPr lang="en-US" altLang="en-US" sz="500" b="1" dirty="0"/>
          </a:p>
          <a:p>
            <a:pPr marL="990600" lvl="1" indent="-533400" eaLnBrk="1" hangingPunct="1">
              <a:defRPr/>
            </a:pPr>
            <a:r>
              <a:rPr lang="en-US" altLang="en-US" sz="2400" b="1" dirty="0"/>
              <a:t>All project requirements and constraints/restrictions have been incorporated into project construction documents</a:t>
            </a:r>
          </a:p>
          <a:p>
            <a:pPr marL="457200" lvl="1" indent="0" eaLnBrk="1" hangingPunct="1">
              <a:buNone/>
              <a:defRPr/>
            </a:pPr>
            <a:endParaRPr lang="en-US" altLang="en-US" sz="500" b="1" dirty="0"/>
          </a:p>
          <a:p>
            <a:pPr marL="990600" lvl="1" indent="-533400" eaLnBrk="1" hangingPunct="1">
              <a:defRPr/>
            </a:pPr>
            <a:r>
              <a:rPr lang="en-US" altLang="en-US" sz="2400" b="1" dirty="0"/>
              <a:t>Completion or status of other project requirements/entitlements</a:t>
            </a:r>
          </a:p>
          <a:p>
            <a:pPr marL="457200" lvl="1" indent="0" eaLnBrk="1" hangingPunct="1">
              <a:buNone/>
              <a:defRPr/>
            </a:pPr>
            <a:endParaRPr lang="en-US" altLang="en-US" sz="500" b="1" dirty="0"/>
          </a:p>
          <a:p>
            <a:pPr marL="990600" lvl="1" indent="-533400" eaLnBrk="1" hangingPunct="1">
              <a:defRPr/>
            </a:pPr>
            <a:r>
              <a:rPr lang="en-US" altLang="en-US" sz="2400" b="1" dirty="0"/>
              <a:t>Building Permit Application</a:t>
            </a:r>
          </a:p>
          <a:p>
            <a:pPr marL="990600" lvl="1" indent="-533400" eaLnBrk="1" hangingPunct="1">
              <a:defRPr/>
            </a:pPr>
            <a:endParaRPr lang="en-US" altLang="en-US" sz="2400" b="1" dirty="0"/>
          </a:p>
          <a:p>
            <a:pPr marL="990600" lvl="1" indent="-533400" eaLnBrk="1" hangingPunct="1">
              <a:defRPr/>
            </a:pPr>
            <a:endParaRPr lang="en-US" altLang="en-US" sz="2400" b="1" dirty="0"/>
          </a:p>
          <a:p>
            <a:pPr marL="990600" lvl="1" indent="-533400" eaLnBrk="1" hangingPunct="1">
              <a:defRPr/>
            </a:pPr>
            <a:endParaRPr lang="en-US" altLang="en-US" sz="2400" b="1" dirty="0"/>
          </a:p>
          <a:p>
            <a:pPr marL="1371600" lvl="2" indent="-457200" eaLnBrk="1" hangingPunct="1">
              <a:buNone/>
              <a:defRPr/>
            </a:pPr>
            <a:endParaRPr lang="en-US" altLang="en-US" sz="500" b="1" dirty="0"/>
          </a:p>
          <a:p>
            <a:pPr marL="1371600" lvl="2" indent="-457200" eaLnBrk="1" hangingPunct="1">
              <a:buNone/>
              <a:defRPr/>
            </a:pPr>
            <a:r>
              <a:rPr lang="en-US" altLang="en-US" b="1" dirty="0" smtClean="0"/>
              <a:t>						(continued)</a:t>
            </a:r>
          </a:p>
          <a:p>
            <a:pPr marL="990600" lvl="1" indent="-533400" eaLnBrk="1" hangingPunct="1">
              <a:defRPr/>
            </a:pPr>
            <a:endParaRPr lang="en-US" altLang="en-US" b="1" dirty="0" smtClean="0"/>
          </a:p>
          <a:p>
            <a:pPr marL="990600" lvl="1" indent="-533400" eaLnBrk="1" hangingPunct="1">
              <a:defRPr/>
            </a:pPr>
            <a:endParaRPr lang="en-US" altLang="en-US" b="1" dirty="0" smtClean="0"/>
          </a:p>
          <a:p>
            <a:pPr marL="609600" indent="-609600" eaLnBrk="1" hangingPunct="1">
              <a:buNone/>
              <a:defRPr/>
            </a:pPr>
            <a:endParaRPr lang="en-US" altLang="en-US" b="1" dirty="0" smtClean="0"/>
          </a:p>
          <a:p>
            <a:pPr marL="1371600" lvl="2" indent="-457200" eaLnBrk="1" hangingPunct="1">
              <a:defRPr/>
            </a:pPr>
            <a:endParaRPr lang="en-US" altLang="en-US" sz="2800" b="1" dirty="0"/>
          </a:p>
          <a:p>
            <a:pPr marL="990600" lvl="1" indent="-533400" eaLnBrk="1" hangingPunct="1">
              <a:defRPr/>
            </a:pPr>
            <a:endParaRPr lang="en-US" altLang="en-US" b="1" dirty="0" smtClean="0"/>
          </a:p>
        </p:txBody>
      </p:sp>
      <p:sp>
        <p:nvSpPr>
          <p:cNvPr id="35844"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92B84C09-7269-4E27-B1C6-5298186BFD45}" type="slidenum">
              <a:rPr lang="en-US" altLang="en-US" sz="1400">
                <a:solidFill>
                  <a:srgbClr val="000000"/>
                </a:solidFill>
              </a:rPr>
              <a:pPr>
                <a:spcBef>
                  <a:spcPct val="50000"/>
                </a:spcBef>
                <a:buClrTx/>
                <a:buFontTx/>
                <a:buNone/>
              </a:pPr>
              <a:t>52</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743200" y="0"/>
            <a:ext cx="7924800" cy="914400"/>
          </a:xfrm>
        </p:spPr>
        <p:txBody>
          <a:bodyPr/>
          <a:lstStyle/>
          <a:p>
            <a:pPr eaLnBrk="1" hangingPunct="1"/>
            <a:r>
              <a:rPr lang="en-US" altLang="en-US" sz="2400" b="1">
                <a:solidFill>
                  <a:srgbClr val="0066FF"/>
                </a:solidFill>
              </a:rPr>
              <a:t>CAPITAL IMPROVEMENT PROJECT</a:t>
            </a:r>
            <a:br>
              <a:rPr lang="en-US" altLang="en-US" sz="2400" b="1">
                <a:solidFill>
                  <a:srgbClr val="0066FF"/>
                </a:solidFill>
              </a:rPr>
            </a:br>
            <a:r>
              <a:rPr lang="en-US" altLang="en-US" sz="2400" b="1">
                <a:solidFill>
                  <a:srgbClr val="669900"/>
                </a:solidFill>
              </a:rPr>
              <a:t>DAGS – Public Works Division</a:t>
            </a:r>
          </a:p>
        </p:txBody>
      </p:sp>
      <p:sp>
        <p:nvSpPr>
          <p:cNvPr id="48131" name="Rectangle 3"/>
          <p:cNvSpPr>
            <a:spLocks noGrp="1" noChangeArrowheads="1"/>
          </p:cNvSpPr>
          <p:nvPr>
            <p:ph type="body" idx="1"/>
          </p:nvPr>
        </p:nvSpPr>
        <p:spPr>
          <a:xfrm>
            <a:off x="2819400" y="990600"/>
            <a:ext cx="7848600" cy="5943600"/>
          </a:xfrm>
        </p:spPr>
        <p:txBody>
          <a:bodyPr/>
          <a:lstStyle/>
          <a:p>
            <a:pPr marL="609600" indent="-609600" algn="ctr" eaLnBrk="1" hangingPunct="1">
              <a:lnSpc>
                <a:spcPct val="80000"/>
              </a:lnSpc>
              <a:buNone/>
              <a:defRPr/>
            </a:pPr>
            <a:r>
              <a:rPr lang="en-US" altLang="en-US" sz="2000" b="1" u="sng" dirty="0"/>
              <a:t>PROJECT DESIGN DELIVERY PROCESS</a:t>
            </a:r>
          </a:p>
          <a:p>
            <a:pPr marL="609600" indent="-609600" algn="ctr" eaLnBrk="1" hangingPunct="1">
              <a:lnSpc>
                <a:spcPct val="80000"/>
              </a:lnSpc>
              <a:buNone/>
              <a:defRPr/>
            </a:pPr>
            <a:endParaRPr lang="en-US" altLang="en-US" sz="2000" dirty="0"/>
          </a:p>
          <a:p>
            <a:pPr marL="609600" indent="-609600" eaLnBrk="1" hangingPunct="1">
              <a:lnSpc>
                <a:spcPct val="80000"/>
              </a:lnSpc>
              <a:buNone/>
              <a:defRPr/>
            </a:pPr>
            <a:r>
              <a:rPr lang="en-US" altLang="en-US" sz="2000" b="1" dirty="0"/>
              <a:t>(continued)</a:t>
            </a:r>
          </a:p>
          <a:p>
            <a:pPr marL="609600" indent="-609600" eaLnBrk="1" hangingPunct="1">
              <a:lnSpc>
                <a:spcPct val="80000"/>
              </a:lnSpc>
              <a:defRPr/>
            </a:pPr>
            <a:r>
              <a:rPr lang="en-US" altLang="en-US" sz="2400" b="1" dirty="0"/>
              <a:t>Final/Pre-Final Design Phase</a:t>
            </a:r>
          </a:p>
          <a:p>
            <a:pPr marL="990600" lvl="1" indent="-533400" eaLnBrk="1" hangingPunct="1">
              <a:lnSpc>
                <a:spcPct val="90000"/>
              </a:lnSpc>
              <a:defRPr/>
            </a:pPr>
            <a:r>
              <a:rPr lang="en-US" altLang="en-US" sz="2400" b="1" dirty="0"/>
              <a:t>Risks are manageable</a:t>
            </a:r>
          </a:p>
          <a:p>
            <a:pPr marL="990600" lvl="1" indent="-53340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Scope, Budget, Schedule and Risks</a:t>
            </a:r>
          </a:p>
          <a:p>
            <a:pPr marL="1371600" lvl="2" indent="-457200" eaLnBrk="1" hangingPunct="1">
              <a:lnSpc>
                <a:spcPct val="90000"/>
              </a:lnSpc>
              <a:defRPr/>
            </a:pPr>
            <a:r>
              <a:rPr lang="en-US" altLang="en-US" b="1" dirty="0" smtClean="0"/>
              <a:t>Meeting(s) with DAGS, User Agency, and other stakeholders as necessary</a:t>
            </a:r>
            <a:endParaRPr lang="en-US" altLang="en-US" sz="2000" b="1" dirty="0"/>
          </a:p>
          <a:p>
            <a:pPr marL="457200" lvl="1" indent="0" eaLnBrk="1" hangingPunct="1">
              <a:lnSpc>
                <a:spcPct val="90000"/>
              </a:lnSpc>
              <a:buNone/>
              <a:defRPr/>
            </a:pPr>
            <a:endParaRPr lang="en-US" altLang="en-US" sz="500" b="1" dirty="0"/>
          </a:p>
          <a:p>
            <a:pPr marL="457200" lvl="1" indent="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Typically 90 – 100 % construction plans, specifications, and cost estimates</a:t>
            </a:r>
          </a:p>
          <a:p>
            <a:pPr marL="1371600" lvl="2" indent="-457200" eaLnBrk="1" hangingPunct="1">
              <a:lnSpc>
                <a:spcPct val="80000"/>
              </a:lnSpc>
              <a:buNone/>
              <a:defRPr/>
            </a:pPr>
            <a:endParaRPr lang="en-US" altLang="en-US" b="1" dirty="0" smtClean="0"/>
          </a:p>
          <a:p>
            <a:pPr marL="1371600" lvl="2" indent="-457200" eaLnBrk="1" hangingPunct="1">
              <a:lnSpc>
                <a:spcPct val="80000"/>
              </a:lnSpc>
              <a:buNone/>
              <a:defRPr/>
            </a:pPr>
            <a:r>
              <a:rPr lang="en-US" altLang="en-US" b="1" dirty="0" smtClean="0"/>
              <a:t>						</a:t>
            </a:r>
          </a:p>
          <a:p>
            <a:pPr marL="990600" lvl="1" indent="-533400" eaLnBrk="1" hangingPunct="1">
              <a:lnSpc>
                <a:spcPct val="80000"/>
              </a:lnSpc>
              <a:defRPr/>
            </a:pPr>
            <a:endParaRPr lang="en-US" altLang="en-US" sz="1200" b="1" dirty="0"/>
          </a:p>
          <a:p>
            <a:pPr marL="609600" indent="-609600" eaLnBrk="1" hangingPunct="1">
              <a:lnSpc>
                <a:spcPct val="80000"/>
              </a:lnSpc>
              <a:buNone/>
              <a:defRPr/>
            </a:pPr>
            <a:endParaRPr lang="en-US" altLang="en-US" sz="1400" b="1" dirty="0"/>
          </a:p>
          <a:p>
            <a:pPr marL="1371600" lvl="2" indent="-457200" eaLnBrk="1" hangingPunct="1">
              <a:lnSpc>
                <a:spcPct val="80000"/>
              </a:lnSpc>
              <a:defRPr/>
            </a:pPr>
            <a:endParaRPr lang="en-US" altLang="en-US" sz="1200" b="1" dirty="0"/>
          </a:p>
          <a:p>
            <a:pPr marL="990600" lvl="1" indent="-533400" eaLnBrk="1" hangingPunct="1">
              <a:lnSpc>
                <a:spcPct val="80000"/>
              </a:lnSpc>
              <a:defRPr/>
            </a:pPr>
            <a:endParaRPr lang="en-US" altLang="en-US" sz="1200" b="1" dirty="0"/>
          </a:p>
        </p:txBody>
      </p:sp>
      <p:sp>
        <p:nvSpPr>
          <p:cNvPr id="37892"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53530399-E4BC-484F-90DB-2CA35A2E2F8E}" type="slidenum">
              <a:rPr lang="en-US" altLang="en-US" sz="1400">
                <a:solidFill>
                  <a:srgbClr val="000000"/>
                </a:solidFill>
              </a:rPr>
              <a:pPr>
                <a:spcBef>
                  <a:spcPct val="50000"/>
                </a:spcBef>
                <a:buClrTx/>
                <a:buFontTx/>
                <a:buNone/>
              </a:pPr>
              <a:t>53</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743200" y="0"/>
            <a:ext cx="7924800" cy="914400"/>
          </a:xfrm>
        </p:spPr>
        <p:txBody>
          <a:bodyPr/>
          <a:lstStyle/>
          <a:p>
            <a:pPr eaLnBrk="1" hangingPunct="1"/>
            <a:r>
              <a:rPr lang="en-US" altLang="en-US" sz="2400" b="1">
                <a:solidFill>
                  <a:srgbClr val="0066FF"/>
                </a:solidFill>
              </a:rPr>
              <a:t>CAPITAL IMPROVEMNET PROJECT </a:t>
            </a:r>
            <a:br>
              <a:rPr lang="en-US" altLang="en-US" sz="2400" b="1">
                <a:solidFill>
                  <a:srgbClr val="0066FF"/>
                </a:solidFill>
              </a:rPr>
            </a:br>
            <a:r>
              <a:rPr lang="en-US" altLang="en-US" sz="2400" b="1">
                <a:solidFill>
                  <a:srgbClr val="669900"/>
                </a:solidFill>
              </a:rPr>
              <a:t>DAGS – Public Works Division</a:t>
            </a:r>
          </a:p>
        </p:txBody>
      </p:sp>
      <p:sp>
        <p:nvSpPr>
          <p:cNvPr id="50179" name="Rectangle 3"/>
          <p:cNvSpPr>
            <a:spLocks noGrp="1" noChangeArrowheads="1"/>
          </p:cNvSpPr>
          <p:nvPr>
            <p:ph type="body" idx="1"/>
          </p:nvPr>
        </p:nvSpPr>
        <p:spPr>
          <a:xfrm>
            <a:off x="2819400" y="914400"/>
            <a:ext cx="7848600" cy="5943600"/>
          </a:xfrm>
        </p:spPr>
        <p:txBody>
          <a:bodyPr/>
          <a:lstStyle/>
          <a:p>
            <a:pPr marL="609600" indent="-609600" algn="ctr" eaLnBrk="1" hangingPunct="1">
              <a:lnSpc>
                <a:spcPct val="80000"/>
              </a:lnSpc>
              <a:buNone/>
              <a:defRPr/>
            </a:pPr>
            <a:r>
              <a:rPr lang="en-US" altLang="en-US" sz="2000" b="1" u="sng" dirty="0"/>
              <a:t>PROJECT DELIVERY &amp; PROCESS</a:t>
            </a:r>
          </a:p>
          <a:p>
            <a:pPr marL="609600" indent="-609600" algn="ctr" eaLnBrk="1" hangingPunct="1">
              <a:lnSpc>
                <a:spcPct val="80000"/>
              </a:lnSpc>
              <a:buNone/>
              <a:defRPr/>
            </a:pPr>
            <a:endParaRPr lang="en-US" altLang="en-US" sz="2000" dirty="0"/>
          </a:p>
          <a:p>
            <a:pPr marL="609600" indent="-609600" eaLnBrk="1" hangingPunct="1">
              <a:lnSpc>
                <a:spcPct val="80000"/>
              </a:lnSpc>
              <a:buNone/>
              <a:defRPr/>
            </a:pPr>
            <a:r>
              <a:rPr lang="en-US" altLang="en-US" sz="2000" b="1" dirty="0"/>
              <a:t>(continued)</a:t>
            </a:r>
          </a:p>
          <a:p>
            <a:pPr marL="609600" indent="-609600" eaLnBrk="1" hangingPunct="1">
              <a:lnSpc>
                <a:spcPct val="80000"/>
              </a:lnSpc>
              <a:defRPr/>
            </a:pPr>
            <a:r>
              <a:rPr lang="en-US" altLang="en-US" sz="2800" b="1" dirty="0"/>
              <a:t>Final Design Phase</a:t>
            </a:r>
          </a:p>
          <a:p>
            <a:pPr marL="990600" lvl="1" indent="-533400" eaLnBrk="1" hangingPunct="1">
              <a:lnSpc>
                <a:spcPct val="90000"/>
              </a:lnSpc>
              <a:defRPr/>
            </a:pPr>
            <a:r>
              <a:rPr lang="en-US" altLang="en-US" sz="2400" b="1" dirty="0"/>
              <a:t>Incorporate pre-final review comments</a:t>
            </a:r>
          </a:p>
          <a:p>
            <a:pPr marL="457200" lvl="1" indent="0" eaLnBrk="1" hangingPunct="1">
              <a:lnSpc>
                <a:spcPct val="90000"/>
              </a:lnSpc>
              <a:buNone/>
              <a:defRPr/>
            </a:pPr>
            <a:endParaRPr lang="en-US" altLang="en-US" sz="500" b="1" dirty="0"/>
          </a:p>
          <a:p>
            <a:pPr marL="990600" lvl="1" indent="-533400" eaLnBrk="1" hangingPunct="1">
              <a:lnSpc>
                <a:spcPct val="90000"/>
              </a:lnSpc>
              <a:defRPr/>
            </a:pPr>
            <a:r>
              <a:rPr lang="en-US" altLang="en-US" sz="2400" b="1" dirty="0"/>
              <a:t>Completion of other project requirements/entitlements</a:t>
            </a:r>
          </a:p>
          <a:p>
            <a:pPr marL="457200" lvl="1" indent="0" eaLnBrk="1" hangingPunct="1">
              <a:lnSpc>
                <a:spcPct val="90000"/>
              </a:lnSpc>
              <a:buNone/>
              <a:defRPr/>
            </a:pPr>
            <a:endParaRPr lang="en-US" altLang="en-US" sz="500" b="1" dirty="0"/>
          </a:p>
          <a:p>
            <a:pPr marL="990600" lvl="1" indent="-533400" eaLnBrk="1" hangingPunct="1">
              <a:lnSpc>
                <a:spcPct val="90000"/>
              </a:lnSpc>
              <a:defRPr/>
            </a:pPr>
            <a:r>
              <a:rPr lang="en-US" altLang="en-US" sz="2400" b="1" dirty="0"/>
              <a:t>Scope, Budget, Schedule and Risks</a:t>
            </a:r>
          </a:p>
          <a:p>
            <a:pPr marL="1371600" lvl="2" indent="-457200" eaLnBrk="1" hangingPunct="1">
              <a:lnSpc>
                <a:spcPct val="90000"/>
              </a:lnSpc>
              <a:defRPr/>
            </a:pPr>
            <a:r>
              <a:rPr lang="en-US" altLang="en-US" b="1" dirty="0" smtClean="0"/>
              <a:t>Meeting(s) with DAGS, User Agency, and other stakeholders as necessary</a:t>
            </a:r>
            <a:endParaRPr lang="en-US" altLang="en-US" sz="2000" b="1" dirty="0"/>
          </a:p>
          <a:p>
            <a:pPr marL="457200" lvl="1" indent="0" eaLnBrk="1" hangingPunct="1">
              <a:lnSpc>
                <a:spcPct val="90000"/>
              </a:lnSpc>
              <a:buNone/>
              <a:defRPr/>
            </a:pPr>
            <a:endParaRPr lang="en-US" altLang="en-US" sz="500" b="1" dirty="0"/>
          </a:p>
          <a:p>
            <a:pPr marL="457200" lvl="1" indent="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100 % construction plans, specifications, and cost estimates</a:t>
            </a:r>
          </a:p>
          <a:p>
            <a:pPr marL="1371600" lvl="2" indent="-457200" eaLnBrk="1" hangingPunct="1">
              <a:lnSpc>
                <a:spcPct val="80000"/>
              </a:lnSpc>
              <a:buNone/>
              <a:defRPr/>
            </a:pPr>
            <a:endParaRPr lang="en-US" altLang="en-US" sz="2000" b="1" dirty="0"/>
          </a:p>
          <a:p>
            <a:pPr marL="1371600" lvl="2" indent="-457200" eaLnBrk="1" hangingPunct="1">
              <a:lnSpc>
                <a:spcPct val="80000"/>
              </a:lnSpc>
              <a:buNone/>
              <a:defRPr/>
            </a:pPr>
            <a:r>
              <a:rPr lang="en-US" altLang="en-US" sz="1000" b="1" dirty="0"/>
              <a:t>						</a:t>
            </a:r>
          </a:p>
          <a:p>
            <a:pPr marL="990600" lvl="1" indent="-533400" eaLnBrk="1" hangingPunct="1">
              <a:lnSpc>
                <a:spcPct val="80000"/>
              </a:lnSpc>
              <a:defRPr/>
            </a:pPr>
            <a:endParaRPr lang="en-US" altLang="en-US" sz="1200" b="1" dirty="0"/>
          </a:p>
          <a:p>
            <a:pPr marL="609600" indent="-609600" eaLnBrk="1" hangingPunct="1">
              <a:lnSpc>
                <a:spcPct val="80000"/>
              </a:lnSpc>
              <a:buNone/>
              <a:defRPr/>
            </a:pPr>
            <a:endParaRPr lang="en-US" altLang="en-US" sz="1400" b="1" dirty="0"/>
          </a:p>
          <a:p>
            <a:pPr marL="1371600" lvl="2" indent="-457200" eaLnBrk="1" hangingPunct="1">
              <a:lnSpc>
                <a:spcPct val="80000"/>
              </a:lnSpc>
              <a:defRPr/>
            </a:pPr>
            <a:endParaRPr lang="en-US" altLang="en-US" sz="1200" b="1" dirty="0"/>
          </a:p>
          <a:p>
            <a:pPr marL="990600" lvl="1" indent="-533400" eaLnBrk="1" hangingPunct="1">
              <a:lnSpc>
                <a:spcPct val="80000"/>
              </a:lnSpc>
              <a:defRPr/>
            </a:pPr>
            <a:endParaRPr lang="en-US" altLang="en-US" sz="1200" b="1" dirty="0"/>
          </a:p>
        </p:txBody>
      </p:sp>
      <p:sp>
        <p:nvSpPr>
          <p:cNvPr id="39940"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8D43AAE4-FC2B-414B-9EAA-D753192A5356}" type="slidenum">
              <a:rPr lang="en-US" altLang="en-US" sz="1400">
                <a:solidFill>
                  <a:srgbClr val="000000"/>
                </a:solidFill>
              </a:rPr>
              <a:pPr>
                <a:spcBef>
                  <a:spcPct val="50000"/>
                </a:spcBef>
                <a:buClrTx/>
                <a:buFontTx/>
                <a:buNone/>
              </a:pPr>
              <a:t>54</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986" name="Object 4"/>
          <p:cNvGraphicFramePr>
            <a:graphicFrameLocks noChangeAspect="1"/>
          </p:cNvGraphicFramePr>
          <p:nvPr/>
        </p:nvGraphicFramePr>
        <p:xfrm>
          <a:off x="-8839200" y="1066800"/>
          <a:ext cx="26836688" cy="5913438"/>
        </p:xfrm>
        <a:graphic>
          <a:graphicData uri="http://schemas.openxmlformats.org/presentationml/2006/ole">
            <mc:AlternateContent xmlns:mc="http://schemas.openxmlformats.org/markup-compatibility/2006">
              <mc:Choice xmlns:v="urn:schemas-microsoft-com:vml" Requires="v">
                <p:oleObj spid="_x0000_s3078" name="SmartDraw" r:id="rId4" imgW="11771200" imgH="2592000" progId="SmartDraw.2">
                  <p:embed/>
                </p:oleObj>
              </mc:Choice>
              <mc:Fallback>
                <p:oleObj name="SmartDraw" r:id="rId4" imgW="11771200" imgH="2592000"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1066800"/>
                        <a:ext cx="26836688"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7" name="Rectangle 2"/>
          <p:cNvSpPr>
            <a:spLocks noGrp="1" noChangeArrowheads="1"/>
          </p:cNvSpPr>
          <p:nvPr>
            <p:ph type="title"/>
          </p:nvPr>
        </p:nvSpPr>
        <p:spPr>
          <a:xfrm>
            <a:off x="2438400" y="-76200"/>
            <a:ext cx="7543800" cy="1143000"/>
          </a:xfrm>
        </p:spPr>
        <p:txBody>
          <a:bodyPr/>
          <a:lstStyle/>
          <a:p>
            <a:pPr eaLnBrk="1" hangingPunct="1"/>
            <a:r>
              <a:rPr lang="en-US" altLang="en-US" sz="1600" b="1">
                <a:solidFill>
                  <a:srgbClr val="0066FF"/>
                </a:solidFill>
              </a:rPr>
              <a:t>PROJECT DESIGN DELIVERY PROCESS</a:t>
            </a:r>
            <a:br>
              <a:rPr lang="en-US" altLang="en-US" sz="1600" b="1">
                <a:solidFill>
                  <a:srgbClr val="0066FF"/>
                </a:solidFill>
              </a:rPr>
            </a:br>
            <a:r>
              <a:rPr lang="en-US" altLang="en-US" sz="1600" b="1">
                <a:solidFill>
                  <a:srgbClr val="669900"/>
                </a:solidFill>
              </a:rPr>
              <a:t>DAGS – Public Works Division</a:t>
            </a:r>
            <a:br>
              <a:rPr lang="en-US" altLang="en-US" sz="1600" b="1">
                <a:solidFill>
                  <a:srgbClr val="669900"/>
                </a:solidFill>
              </a:rPr>
            </a:br>
            <a:r>
              <a:rPr lang="en-US" altLang="en-US" sz="1600" b="1" u="sng">
                <a:solidFill>
                  <a:schemeClr val="tx1"/>
                </a:solidFill>
              </a:rPr>
              <a:t>Scope, Budget, and Schedule</a:t>
            </a:r>
            <a:br>
              <a:rPr lang="en-US" altLang="en-US" sz="1600" b="1" u="sng">
                <a:solidFill>
                  <a:schemeClr val="tx1"/>
                </a:solidFill>
              </a:rPr>
            </a:br>
            <a:r>
              <a:rPr lang="en-US" altLang="en-US" sz="1600" b="1" u="sng">
                <a:solidFill>
                  <a:schemeClr val="tx1"/>
                </a:solidFill>
              </a:rPr>
              <a:t>(User Satisfaction/Stakeholder Involvement)</a:t>
            </a:r>
            <a:endParaRPr lang="en-US" altLang="en-US" sz="1600" b="1" u="sng">
              <a:solidFill>
                <a:srgbClr val="669900"/>
              </a:solidFill>
            </a:endParaRPr>
          </a:p>
        </p:txBody>
      </p:sp>
      <p:sp>
        <p:nvSpPr>
          <p:cNvPr id="41988"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41989"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942A90A9-5804-4218-989B-7F1BE900ECDB}" type="slidenum">
              <a:rPr lang="en-US" altLang="en-US" sz="1400">
                <a:solidFill>
                  <a:srgbClr val="000000"/>
                </a:solidFill>
              </a:rPr>
              <a:pPr>
                <a:spcBef>
                  <a:spcPct val="50000"/>
                </a:spcBef>
                <a:buClrTx/>
                <a:buFontTx/>
                <a:buNone/>
              </a:pPr>
              <a:t>55</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743200" y="-76200"/>
            <a:ext cx="7924800" cy="9144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60419" name="Rectangle 3"/>
          <p:cNvSpPr>
            <a:spLocks noGrp="1" noChangeArrowheads="1"/>
          </p:cNvSpPr>
          <p:nvPr>
            <p:ph type="body" idx="1"/>
          </p:nvPr>
        </p:nvSpPr>
        <p:spPr>
          <a:xfrm>
            <a:off x="2819400" y="762000"/>
            <a:ext cx="7848600" cy="5943600"/>
          </a:xfrm>
        </p:spPr>
        <p:txBody>
          <a:bodyPr/>
          <a:lstStyle/>
          <a:p>
            <a:pPr marL="609600" indent="-609600" algn="ctr" eaLnBrk="1" hangingPunct="1">
              <a:lnSpc>
                <a:spcPct val="90000"/>
              </a:lnSpc>
              <a:buNone/>
              <a:defRPr/>
            </a:pPr>
            <a:r>
              <a:rPr lang="en-US" altLang="en-US" sz="2000" b="1" u="sng" dirty="0"/>
              <a:t>PROJECT DESIGN DELIVERY PROCESS</a:t>
            </a:r>
          </a:p>
          <a:p>
            <a:pPr marL="609600" indent="-609600" algn="ctr" eaLnBrk="1" hangingPunct="1">
              <a:lnSpc>
                <a:spcPct val="90000"/>
              </a:lnSpc>
              <a:buNone/>
              <a:defRPr/>
            </a:pPr>
            <a:endParaRPr lang="en-US" altLang="en-US" sz="800" b="1" dirty="0"/>
          </a:p>
          <a:p>
            <a:pPr marL="609600" indent="-609600" eaLnBrk="1" hangingPunct="1">
              <a:lnSpc>
                <a:spcPct val="90000"/>
              </a:lnSpc>
              <a:defRPr/>
            </a:pPr>
            <a:r>
              <a:rPr lang="en-US" altLang="en-US" sz="2400" b="1" dirty="0"/>
              <a:t>Bid and Award Phase</a:t>
            </a:r>
          </a:p>
          <a:p>
            <a:pPr marL="990600" lvl="1" indent="-533400" eaLnBrk="1" hangingPunct="1">
              <a:lnSpc>
                <a:spcPct val="90000"/>
              </a:lnSpc>
              <a:defRPr/>
            </a:pPr>
            <a:r>
              <a:rPr lang="en-US" altLang="en-US" sz="2400" b="1" dirty="0"/>
              <a:t>Continue to monitor and process building permit and approvals</a:t>
            </a:r>
          </a:p>
          <a:p>
            <a:pPr marL="990600" lvl="1" indent="-53340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Attend pre-bid conference for projects with estimates more than $500,000 or as required</a:t>
            </a:r>
          </a:p>
          <a:p>
            <a:pPr marL="990600" lvl="1" indent="-53340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Addendum Instructions</a:t>
            </a:r>
          </a:p>
          <a:p>
            <a:pPr marL="1371600" lvl="2" indent="-457200" eaLnBrk="1" hangingPunct="1">
              <a:lnSpc>
                <a:spcPct val="90000"/>
              </a:lnSpc>
              <a:defRPr/>
            </a:pPr>
            <a:r>
              <a:rPr lang="en-US" altLang="en-US" sz="2000" b="1" dirty="0"/>
              <a:t>Prepare bid addenda</a:t>
            </a:r>
          </a:p>
          <a:p>
            <a:pPr marL="1371600" lvl="2" indent="-457200" eaLnBrk="1" hangingPunct="1">
              <a:lnSpc>
                <a:spcPct val="90000"/>
              </a:lnSpc>
              <a:defRPr/>
            </a:pPr>
            <a:r>
              <a:rPr lang="en-US" altLang="en-US" sz="2000" b="1" dirty="0"/>
              <a:t>Substitution requests</a:t>
            </a:r>
          </a:p>
          <a:p>
            <a:pPr marL="1371600" lvl="2" indent="-457200" eaLnBrk="1" hangingPunct="1">
              <a:lnSpc>
                <a:spcPct val="90000"/>
              </a:lnSpc>
              <a:defRPr/>
            </a:pPr>
            <a:r>
              <a:rPr lang="en-US" altLang="en-US" sz="2000" b="1" dirty="0"/>
              <a:t>Addendum schedule</a:t>
            </a:r>
          </a:p>
          <a:p>
            <a:pPr marL="1371600" lvl="2" indent="-457200" eaLnBrk="1" hangingPunct="1">
              <a:lnSpc>
                <a:spcPct val="90000"/>
              </a:lnSpc>
              <a:defRPr/>
            </a:pPr>
            <a:r>
              <a:rPr lang="en-US" altLang="en-US" sz="2000" b="1" dirty="0"/>
              <a:t>Proper communications</a:t>
            </a:r>
          </a:p>
          <a:p>
            <a:pPr marL="1371600" lvl="2" indent="-45720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Analysis of bids</a:t>
            </a:r>
          </a:p>
          <a:p>
            <a:pPr marL="457200" lvl="1" indent="0" eaLnBrk="1" hangingPunct="1">
              <a:lnSpc>
                <a:spcPct val="90000"/>
              </a:lnSpc>
              <a:buNone/>
              <a:defRPr/>
            </a:pPr>
            <a:endParaRPr lang="en-US" altLang="en-US" sz="1200" b="1" dirty="0"/>
          </a:p>
          <a:p>
            <a:pPr marL="990600" lvl="1" indent="-533400" eaLnBrk="1" hangingPunct="1">
              <a:lnSpc>
                <a:spcPct val="90000"/>
              </a:lnSpc>
              <a:buNone/>
              <a:defRPr/>
            </a:pPr>
            <a:r>
              <a:rPr lang="en-US" altLang="en-US" sz="2400" b="1" u="sng" dirty="0"/>
              <a:t> Scope, Budget, and Schedule</a:t>
            </a:r>
          </a:p>
          <a:p>
            <a:pPr marL="990600" lvl="1" indent="-533400" eaLnBrk="1" hangingPunct="1">
              <a:lnSpc>
                <a:spcPct val="90000"/>
              </a:lnSpc>
              <a:buNone/>
              <a:defRPr/>
            </a:pPr>
            <a:endParaRPr lang="en-US" altLang="en-US" sz="800" b="1" dirty="0"/>
          </a:p>
          <a:p>
            <a:pPr marL="990600" lvl="1" indent="-533400" eaLnBrk="1" hangingPunct="1">
              <a:lnSpc>
                <a:spcPct val="90000"/>
              </a:lnSpc>
              <a:defRPr/>
            </a:pPr>
            <a:r>
              <a:rPr lang="en-US" altLang="en-US" sz="2400" b="1" dirty="0"/>
              <a:t>Award of Construction Contract</a:t>
            </a:r>
          </a:p>
          <a:p>
            <a:pPr marL="1371600" lvl="2" indent="-457200" eaLnBrk="1" hangingPunct="1">
              <a:lnSpc>
                <a:spcPct val="90000"/>
              </a:lnSpc>
              <a:buNone/>
              <a:defRPr/>
            </a:pPr>
            <a:r>
              <a:rPr lang="en-US" altLang="en-US" sz="2000" b="1" dirty="0"/>
              <a:t>						</a:t>
            </a:r>
          </a:p>
          <a:p>
            <a:pPr marL="990600" lvl="1" indent="-533400" eaLnBrk="1" hangingPunct="1">
              <a:lnSpc>
                <a:spcPct val="90000"/>
              </a:lnSpc>
              <a:defRPr/>
            </a:pPr>
            <a:endParaRPr lang="en-US" altLang="en-US" sz="2400" b="1" dirty="0"/>
          </a:p>
          <a:p>
            <a:pPr marL="609600" indent="-609600" eaLnBrk="1" hangingPunct="1">
              <a:lnSpc>
                <a:spcPct val="90000"/>
              </a:lnSpc>
              <a:buNone/>
              <a:defRPr/>
            </a:pPr>
            <a:endParaRPr lang="en-US" altLang="en-US" sz="2800" b="1" dirty="0"/>
          </a:p>
          <a:p>
            <a:pPr marL="1371600" lvl="2" indent="-457200" eaLnBrk="1" hangingPunct="1">
              <a:lnSpc>
                <a:spcPct val="90000"/>
              </a:lnSpc>
              <a:defRPr/>
            </a:pPr>
            <a:endParaRPr lang="en-US" altLang="en-US" b="1" dirty="0" smtClean="0"/>
          </a:p>
          <a:p>
            <a:pPr marL="990600" lvl="1" indent="-533400" eaLnBrk="1" hangingPunct="1">
              <a:lnSpc>
                <a:spcPct val="90000"/>
              </a:lnSpc>
              <a:defRPr/>
            </a:pPr>
            <a:endParaRPr lang="en-US" altLang="en-US" sz="2400" b="1" dirty="0"/>
          </a:p>
        </p:txBody>
      </p:sp>
      <p:sp>
        <p:nvSpPr>
          <p:cNvPr id="44036"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7830645A-DA78-4C37-B03D-E05CA8AB3126}" type="slidenum">
              <a:rPr lang="en-US" altLang="en-US" sz="1400">
                <a:solidFill>
                  <a:srgbClr val="000000"/>
                </a:solidFill>
              </a:rPr>
              <a:pPr>
                <a:spcBef>
                  <a:spcPct val="50000"/>
                </a:spcBef>
                <a:buClrTx/>
                <a:buFontTx/>
                <a:buNone/>
              </a:pPr>
              <a:t>56</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6082" name="Object 4"/>
          <p:cNvGraphicFramePr>
            <a:graphicFrameLocks noChangeAspect="1"/>
          </p:cNvGraphicFramePr>
          <p:nvPr/>
        </p:nvGraphicFramePr>
        <p:xfrm>
          <a:off x="-16321088" y="1082675"/>
          <a:ext cx="26836688" cy="5911850"/>
        </p:xfrm>
        <a:graphic>
          <a:graphicData uri="http://schemas.openxmlformats.org/presentationml/2006/ole">
            <mc:AlternateContent xmlns:mc="http://schemas.openxmlformats.org/markup-compatibility/2006">
              <mc:Choice xmlns:v="urn:schemas-microsoft-com:vml" Requires="v">
                <p:oleObj spid="_x0000_s4102" name="SmartDraw" r:id="rId4" imgW="11771200" imgH="2592000" progId="SmartDraw.2">
                  <p:embed/>
                </p:oleObj>
              </mc:Choice>
              <mc:Fallback>
                <p:oleObj name="SmartDraw" r:id="rId4" imgW="11771200" imgH="2592000"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1088" y="1082675"/>
                        <a:ext cx="26836688"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3" name="Rectangle 2"/>
          <p:cNvSpPr>
            <a:spLocks noGrp="1" noChangeArrowheads="1"/>
          </p:cNvSpPr>
          <p:nvPr>
            <p:ph type="title"/>
          </p:nvPr>
        </p:nvSpPr>
        <p:spPr>
          <a:xfrm>
            <a:off x="2438400" y="-76200"/>
            <a:ext cx="7543800" cy="1143000"/>
          </a:xfrm>
        </p:spPr>
        <p:txBody>
          <a:bodyPr/>
          <a:lstStyle/>
          <a:p>
            <a:pPr eaLnBrk="1" hangingPunct="1"/>
            <a:r>
              <a:rPr lang="en-US" altLang="en-US" sz="1600" b="1">
                <a:solidFill>
                  <a:srgbClr val="0066FF"/>
                </a:solidFill>
              </a:rPr>
              <a:t>PROJECT DESIGN DELIVERY PROCESS</a:t>
            </a:r>
            <a:br>
              <a:rPr lang="en-US" altLang="en-US" sz="1600" b="1">
                <a:solidFill>
                  <a:srgbClr val="0066FF"/>
                </a:solidFill>
              </a:rPr>
            </a:br>
            <a:r>
              <a:rPr lang="en-US" altLang="en-US" sz="1600" b="1">
                <a:solidFill>
                  <a:srgbClr val="669900"/>
                </a:solidFill>
              </a:rPr>
              <a:t>DAGS – Public Works Division</a:t>
            </a:r>
            <a:br>
              <a:rPr lang="en-US" altLang="en-US" sz="1600" b="1">
                <a:solidFill>
                  <a:srgbClr val="669900"/>
                </a:solidFill>
              </a:rPr>
            </a:br>
            <a:r>
              <a:rPr lang="en-US" altLang="en-US" sz="1600" b="1" u="sng">
                <a:solidFill>
                  <a:schemeClr val="tx1"/>
                </a:solidFill>
              </a:rPr>
              <a:t>Scope, Budget, and Schedule</a:t>
            </a:r>
            <a:br>
              <a:rPr lang="en-US" altLang="en-US" sz="1600" b="1" u="sng">
                <a:solidFill>
                  <a:schemeClr val="tx1"/>
                </a:solidFill>
              </a:rPr>
            </a:br>
            <a:r>
              <a:rPr lang="en-US" altLang="en-US" sz="1600" b="1" u="sng">
                <a:solidFill>
                  <a:schemeClr val="tx1"/>
                </a:solidFill>
              </a:rPr>
              <a:t>(User Satisfaction/Stakeholder Involvement)</a:t>
            </a:r>
            <a:endParaRPr lang="en-US" altLang="en-US" sz="1600" b="1" u="sng">
              <a:solidFill>
                <a:srgbClr val="669900"/>
              </a:solidFill>
            </a:endParaRPr>
          </a:p>
        </p:txBody>
      </p:sp>
      <p:sp>
        <p:nvSpPr>
          <p:cNvPr id="46084"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46085"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5576A5E7-2450-4BDA-AD85-60ACD751188D}" type="slidenum">
              <a:rPr lang="en-US" altLang="en-US" sz="1400">
                <a:solidFill>
                  <a:srgbClr val="000000"/>
                </a:solidFill>
              </a:rPr>
              <a:pPr>
                <a:spcBef>
                  <a:spcPct val="50000"/>
                </a:spcBef>
                <a:buClrTx/>
                <a:buFontTx/>
                <a:buNone/>
              </a:pPr>
              <a:t>57</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743200" y="0"/>
            <a:ext cx="7924800" cy="9144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p>
        </p:txBody>
      </p:sp>
      <p:sp>
        <p:nvSpPr>
          <p:cNvPr id="62467" name="Rectangle 3"/>
          <p:cNvSpPr>
            <a:spLocks noGrp="1" noChangeArrowheads="1"/>
          </p:cNvSpPr>
          <p:nvPr>
            <p:ph type="body" idx="1"/>
          </p:nvPr>
        </p:nvSpPr>
        <p:spPr>
          <a:xfrm>
            <a:off x="2819400" y="914400"/>
            <a:ext cx="7848600" cy="5943600"/>
          </a:xfrm>
        </p:spPr>
        <p:txBody>
          <a:bodyPr/>
          <a:lstStyle/>
          <a:p>
            <a:pPr marL="609600" indent="-609600" algn="ctr" eaLnBrk="1" hangingPunct="1">
              <a:lnSpc>
                <a:spcPct val="90000"/>
              </a:lnSpc>
              <a:buNone/>
              <a:defRPr/>
            </a:pPr>
            <a:r>
              <a:rPr lang="en-US" altLang="en-US" sz="2400" b="1" u="sng" dirty="0"/>
              <a:t>PROJECT DESIGN DELIVERY PROCESS</a:t>
            </a:r>
          </a:p>
          <a:p>
            <a:pPr marL="609600" indent="-609600" algn="ctr" eaLnBrk="1" hangingPunct="1">
              <a:lnSpc>
                <a:spcPct val="90000"/>
              </a:lnSpc>
              <a:buNone/>
              <a:defRPr/>
            </a:pPr>
            <a:endParaRPr lang="en-US" altLang="en-US" sz="900" b="1" dirty="0"/>
          </a:p>
          <a:p>
            <a:pPr marL="609600" indent="-609600" eaLnBrk="1" hangingPunct="1">
              <a:lnSpc>
                <a:spcPct val="90000"/>
              </a:lnSpc>
              <a:defRPr/>
            </a:pPr>
            <a:endParaRPr lang="en-US" altLang="en-US" sz="2400" b="1" dirty="0"/>
          </a:p>
          <a:p>
            <a:pPr marL="609600" indent="-609600" eaLnBrk="1" hangingPunct="1">
              <a:lnSpc>
                <a:spcPct val="90000"/>
              </a:lnSpc>
              <a:defRPr/>
            </a:pPr>
            <a:r>
              <a:rPr lang="en-US" altLang="en-US" sz="2400" b="1" dirty="0"/>
              <a:t>Construction Phase</a:t>
            </a:r>
          </a:p>
          <a:p>
            <a:pPr marL="1009650" lvl="1" indent="-609600" eaLnBrk="1" hangingPunct="1">
              <a:lnSpc>
                <a:spcPct val="90000"/>
              </a:lnSpc>
              <a:defRPr/>
            </a:pPr>
            <a:r>
              <a:rPr lang="en-US" altLang="en-US" sz="2000" b="1" dirty="0"/>
              <a:t>Notice to Proceed issued upon approval of building permit (Typically)</a:t>
            </a:r>
          </a:p>
          <a:p>
            <a:pPr marL="400050" lvl="1" indent="0" eaLnBrk="1" hangingPunct="1">
              <a:lnSpc>
                <a:spcPct val="90000"/>
              </a:lnSpc>
              <a:buNone/>
              <a:defRPr/>
            </a:pPr>
            <a:endParaRPr lang="en-US" altLang="en-US" sz="2000" b="1" dirty="0"/>
          </a:p>
          <a:p>
            <a:pPr marL="609600" indent="-609600" eaLnBrk="1" hangingPunct="1">
              <a:lnSpc>
                <a:spcPct val="90000"/>
              </a:lnSpc>
              <a:defRPr/>
            </a:pPr>
            <a:r>
              <a:rPr lang="en-US" altLang="en-US" sz="2400" b="1" u="sng" dirty="0"/>
              <a:t>Scope, Budget, and Schedule</a:t>
            </a:r>
          </a:p>
          <a:p>
            <a:pPr marL="990600" lvl="1" indent="-533400" eaLnBrk="1" hangingPunct="1">
              <a:lnSpc>
                <a:spcPct val="90000"/>
              </a:lnSpc>
              <a:defRPr/>
            </a:pPr>
            <a:endParaRPr lang="en-US" altLang="en-US" sz="2400" b="1" dirty="0"/>
          </a:p>
          <a:p>
            <a:pPr marL="990600" lvl="1" indent="-533400" eaLnBrk="1" hangingPunct="1">
              <a:lnSpc>
                <a:spcPct val="90000"/>
              </a:lnSpc>
              <a:defRPr/>
            </a:pPr>
            <a:endParaRPr lang="en-US" altLang="en-US" sz="1000" b="1" dirty="0"/>
          </a:p>
          <a:p>
            <a:pPr marL="1371600" lvl="2" indent="-457200" eaLnBrk="1" hangingPunct="1">
              <a:lnSpc>
                <a:spcPct val="90000"/>
              </a:lnSpc>
              <a:buNone/>
              <a:defRPr/>
            </a:pPr>
            <a:r>
              <a:rPr lang="en-US" altLang="en-US" b="1" dirty="0" smtClean="0"/>
              <a:t>						</a:t>
            </a:r>
          </a:p>
          <a:p>
            <a:pPr marL="2209800" lvl="4" indent="-381000" eaLnBrk="1" hangingPunct="1">
              <a:lnSpc>
                <a:spcPct val="90000"/>
              </a:lnSpc>
              <a:defRPr/>
            </a:pPr>
            <a:endParaRPr lang="en-US" altLang="en-US" b="1" dirty="0" smtClean="0"/>
          </a:p>
          <a:p>
            <a:pPr marL="609600" indent="-609600" eaLnBrk="1" hangingPunct="1">
              <a:lnSpc>
                <a:spcPct val="90000"/>
              </a:lnSpc>
              <a:buNone/>
              <a:defRPr/>
            </a:pPr>
            <a:endParaRPr lang="en-US" altLang="en-US" b="1" dirty="0" smtClean="0"/>
          </a:p>
          <a:p>
            <a:pPr marL="1371600" lvl="2" indent="-457200" eaLnBrk="1" hangingPunct="1">
              <a:lnSpc>
                <a:spcPct val="90000"/>
              </a:lnSpc>
              <a:defRPr/>
            </a:pPr>
            <a:endParaRPr lang="en-US" altLang="en-US" sz="2800" b="1" dirty="0"/>
          </a:p>
          <a:p>
            <a:pPr marL="990600" lvl="1" indent="-533400" eaLnBrk="1" hangingPunct="1">
              <a:lnSpc>
                <a:spcPct val="90000"/>
              </a:lnSpc>
              <a:defRPr/>
            </a:pPr>
            <a:endParaRPr lang="en-US" altLang="en-US" b="1" dirty="0" smtClean="0"/>
          </a:p>
        </p:txBody>
      </p:sp>
      <p:sp>
        <p:nvSpPr>
          <p:cNvPr id="48132"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59F2ACEA-1EEA-4E1A-8BD4-9682946FC993}" type="slidenum">
              <a:rPr lang="en-US" altLang="en-US" sz="1400">
                <a:solidFill>
                  <a:srgbClr val="000000"/>
                </a:solidFill>
              </a:rPr>
              <a:pPr>
                <a:spcBef>
                  <a:spcPct val="50000"/>
                </a:spcBef>
                <a:buClrTx/>
                <a:buFontTx/>
                <a:buNone/>
              </a:pPr>
              <a:t>58</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0178" name="Object 3"/>
          <p:cNvGraphicFramePr>
            <a:graphicFrameLocks noChangeAspect="1"/>
          </p:cNvGraphicFramePr>
          <p:nvPr/>
        </p:nvGraphicFramePr>
        <p:xfrm>
          <a:off x="1847851" y="1270000"/>
          <a:ext cx="8620125" cy="5588000"/>
        </p:xfrm>
        <a:graphic>
          <a:graphicData uri="http://schemas.openxmlformats.org/presentationml/2006/ole">
            <mc:AlternateContent xmlns:mc="http://schemas.openxmlformats.org/markup-compatibility/2006">
              <mc:Choice xmlns:v="urn:schemas-microsoft-com:vml" Requires="v">
                <p:oleObj spid="_x0000_s5126" name="Worksheet" r:id="rId5" imgW="13662676" imgH="9502194" progId="Excel.Sheet.8">
                  <p:embed/>
                </p:oleObj>
              </mc:Choice>
              <mc:Fallback>
                <p:oleObj name="Worksheet" r:id="rId5" imgW="13662676" imgH="9502194"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1270000"/>
                        <a:ext cx="8620125"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179" name="Rectangle 2"/>
          <p:cNvSpPr>
            <a:spLocks noGrp="1" noChangeArrowheads="1"/>
          </p:cNvSpPr>
          <p:nvPr>
            <p:ph type="title"/>
          </p:nvPr>
        </p:nvSpPr>
        <p:spPr>
          <a:xfrm>
            <a:off x="1752600" y="76200"/>
            <a:ext cx="8686800" cy="11430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Timeline Tracking</a:t>
            </a:r>
            <a:endParaRPr lang="en-US" altLang="en-US" sz="2400" b="1" u="sng">
              <a:solidFill>
                <a:srgbClr val="669900"/>
              </a:solidFill>
            </a:endParaRPr>
          </a:p>
        </p:txBody>
      </p:sp>
      <p:sp>
        <p:nvSpPr>
          <p:cNvPr id="50180" name="Rectangle 3"/>
          <p:cNvSpPr>
            <a:spLocks noGrp="1" noChangeArrowheads="1"/>
          </p:cNvSpPr>
          <p:nvPr>
            <p:ph type="body" sz="half" idx="1"/>
          </p:nvPr>
        </p:nvSpPr>
        <p:spPr>
          <a:xfrm>
            <a:off x="128588" y="931863"/>
            <a:ext cx="3167063" cy="2197100"/>
          </a:xfrm>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50181"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37057D03-9400-4837-B794-FED1B6A9724B}" type="slidenum">
              <a:rPr lang="en-US" altLang="en-US" sz="1400">
                <a:solidFill>
                  <a:srgbClr val="000000"/>
                </a:solidFill>
              </a:rPr>
              <a:pPr>
                <a:spcBef>
                  <a:spcPct val="50000"/>
                </a:spcBef>
                <a:buClrTx/>
                <a:buFontTx/>
                <a:buNone/>
              </a:pPr>
              <a:t>59</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96146"/>
            <a:ext cx="10364451" cy="1072898"/>
          </a:xfrm>
        </p:spPr>
        <p:txBody>
          <a:bodyPr>
            <a:normAutofit fontScale="90000"/>
          </a:bodyPr>
          <a:lstStyle/>
          <a:p>
            <a:r>
              <a:rPr lang="en-US" sz="4800" dirty="0" smtClean="0"/>
              <a:t>FINDINGS OF STATE AUDITOR (WHAT WORKS)</a:t>
            </a:r>
            <a:endParaRPr lang="en-US" sz="4800" dirty="0"/>
          </a:p>
        </p:txBody>
      </p:sp>
      <p:sp>
        <p:nvSpPr>
          <p:cNvPr id="3" name="Content Placeholder 2"/>
          <p:cNvSpPr>
            <a:spLocks noGrp="1"/>
          </p:cNvSpPr>
          <p:nvPr>
            <p:ph idx="1"/>
          </p:nvPr>
        </p:nvSpPr>
        <p:spPr>
          <a:xfrm>
            <a:off x="913774" y="1692322"/>
            <a:ext cx="10363826" cy="4967785"/>
          </a:xfrm>
        </p:spPr>
        <p:txBody>
          <a:bodyPr>
            <a:normAutofit/>
          </a:bodyPr>
          <a:lstStyle/>
          <a:p>
            <a:pPr lvl="1"/>
            <a:r>
              <a:rPr lang="en-US" sz="3200" u="sng" cap="none" dirty="0" smtClean="0"/>
              <a:t>Decentralized </a:t>
            </a:r>
            <a:r>
              <a:rPr lang="en-US" sz="3200" u="sng" cap="none" dirty="0"/>
              <a:t>engineering sections continue to serve the public’s interest</a:t>
            </a:r>
            <a:r>
              <a:rPr lang="en-US" sz="3200" cap="none" dirty="0"/>
              <a:t>.</a:t>
            </a:r>
          </a:p>
          <a:p>
            <a:pPr lvl="1"/>
            <a:r>
              <a:rPr lang="en-US" sz="3200" cap="none" dirty="0"/>
              <a:t>DAGS doesn’t have the capacity nor the specialized skill to handle the variety of projects undertaken statewide.</a:t>
            </a:r>
          </a:p>
          <a:p>
            <a:pPr lvl="1"/>
            <a:r>
              <a:rPr lang="en-US" sz="3200" cap="none" dirty="0"/>
              <a:t>Concluded that it would not be in the public’s best interest to require that DAGS manage all State-funded CIPs.</a:t>
            </a:r>
          </a:p>
        </p:txBody>
      </p:sp>
    </p:spTree>
    <p:extLst>
      <p:ext uri="{BB962C8B-B14F-4D97-AF65-F5344CB8AC3E}">
        <p14:creationId xmlns:p14="http://schemas.microsoft.com/office/powerpoint/2010/main" val="21154192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752600" y="76200"/>
            <a:ext cx="8686800" cy="11430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Timeline Tracking</a:t>
            </a:r>
            <a:endParaRPr lang="en-US" altLang="en-US" sz="2400" b="1" u="sng">
              <a:solidFill>
                <a:srgbClr val="669900"/>
              </a:solidFill>
            </a:endParaRPr>
          </a:p>
        </p:txBody>
      </p:sp>
      <p:sp>
        <p:nvSpPr>
          <p:cNvPr id="52227" name="Rectangle 3"/>
          <p:cNvSpPr>
            <a:spLocks noGrp="1" noChangeArrowheads="1"/>
          </p:cNvSpPr>
          <p:nvPr>
            <p:ph type="body" sz="half" idx="1"/>
          </p:nvPr>
        </p:nvSpPr>
        <p:spPr>
          <a:xfrm>
            <a:off x="128588" y="931863"/>
            <a:ext cx="3167063" cy="2197100"/>
          </a:xfrm>
        </p:spPr>
        <p:txBody>
          <a:bodyPr/>
          <a:lstStyle/>
          <a:p>
            <a:pPr marL="1371600" lvl="2" indent="-457200" eaLnBrk="1" hangingPunct="1">
              <a:buNone/>
            </a:pPr>
            <a:endParaRPr lang="en-US" altLang="en-US" b="1" smtClean="0"/>
          </a:p>
          <a:p>
            <a:pPr marL="990600" lvl="1" indent="-533400" eaLnBrk="1" hangingPunct="1"/>
            <a:endParaRPr lang="en-US" altLang="en-US" sz="2400" b="1"/>
          </a:p>
        </p:txBody>
      </p:sp>
      <p:graphicFrame>
        <p:nvGraphicFramePr>
          <p:cNvPr id="52228" name="Object 5"/>
          <p:cNvGraphicFramePr>
            <a:graphicFrameLocks noChangeAspect="1"/>
          </p:cNvGraphicFramePr>
          <p:nvPr/>
        </p:nvGraphicFramePr>
        <p:xfrm>
          <a:off x="3800476" y="1289050"/>
          <a:ext cx="4295775" cy="5557838"/>
        </p:xfrm>
        <a:graphic>
          <a:graphicData uri="http://schemas.openxmlformats.org/presentationml/2006/ole">
            <mc:AlternateContent xmlns:mc="http://schemas.openxmlformats.org/markup-compatibility/2006">
              <mc:Choice xmlns:v="urn:schemas-microsoft-com:vml" Requires="v">
                <p:oleObj spid="_x0000_s6150" name="Acrobat Document" r:id="rId4" imgW="4663359" imgH="6035040" progId="Acrobat.Document.DC">
                  <p:embed/>
                </p:oleObj>
              </mc:Choice>
              <mc:Fallback>
                <p:oleObj name="Acrobat Document" r:id="rId4" imgW="4663359" imgH="6035040" progId="Acrobat.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476" y="1289050"/>
                        <a:ext cx="4295775"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9"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3382084D-8FB9-4512-A088-D699938D753F}" type="slidenum">
              <a:rPr lang="en-US" altLang="en-US" sz="1400">
                <a:solidFill>
                  <a:srgbClr val="000000"/>
                </a:solidFill>
              </a:rPr>
              <a:pPr>
                <a:spcBef>
                  <a:spcPct val="50000"/>
                </a:spcBef>
                <a:buClrTx/>
                <a:buFontTx/>
                <a:buNone/>
              </a:pPr>
              <a:t>60</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752600" y="68263"/>
            <a:ext cx="8686800" cy="11430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Timeline Tracking</a:t>
            </a:r>
            <a:endParaRPr lang="en-US" altLang="en-US" sz="2400" b="1" u="sng">
              <a:solidFill>
                <a:srgbClr val="669900"/>
              </a:solidFill>
            </a:endParaRPr>
          </a:p>
        </p:txBody>
      </p:sp>
      <p:sp>
        <p:nvSpPr>
          <p:cNvPr id="54275" name="Rectangle 3"/>
          <p:cNvSpPr>
            <a:spLocks noGrp="1" noChangeArrowheads="1"/>
          </p:cNvSpPr>
          <p:nvPr>
            <p:ph type="body" sz="half" idx="1"/>
          </p:nvPr>
        </p:nvSpPr>
        <p:spPr>
          <a:xfrm>
            <a:off x="128588" y="931863"/>
            <a:ext cx="3167063" cy="2197100"/>
          </a:xfrm>
        </p:spPr>
        <p:txBody>
          <a:bodyPr/>
          <a:lstStyle/>
          <a:p>
            <a:pPr marL="1371600" lvl="2" indent="-457200" eaLnBrk="1" hangingPunct="1">
              <a:buNone/>
            </a:pPr>
            <a:endParaRPr lang="en-US" altLang="en-US" b="1" smtClean="0"/>
          </a:p>
          <a:p>
            <a:pPr marL="990600" lvl="1" indent="-533400" eaLnBrk="1" hangingPunct="1"/>
            <a:endParaRPr lang="en-US" altLang="en-US" sz="2400" b="1"/>
          </a:p>
        </p:txBody>
      </p:sp>
      <p:graphicFrame>
        <p:nvGraphicFramePr>
          <p:cNvPr id="54276" name="Object 5"/>
          <p:cNvGraphicFramePr>
            <a:graphicFrameLocks noChangeAspect="1"/>
          </p:cNvGraphicFramePr>
          <p:nvPr/>
        </p:nvGraphicFramePr>
        <p:xfrm>
          <a:off x="3810000" y="1236664"/>
          <a:ext cx="4343400" cy="5621337"/>
        </p:xfrm>
        <a:graphic>
          <a:graphicData uri="http://schemas.openxmlformats.org/presentationml/2006/ole">
            <mc:AlternateContent xmlns:mc="http://schemas.openxmlformats.org/markup-compatibility/2006">
              <mc:Choice xmlns:v="urn:schemas-microsoft-com:vml" Requires="v">
                <p:oleObj spid="_x0000_s7174" name="Acrobat Document" r:id="rId4" imgW="4663359" imgH="6035040" progId="Acrobat.Document.DC">
                  <p:embed/>
                </p:oleObj>
              </mc:Choice>
              <mc:Fallback>
                <p:oleObj name="Acrobat Document" r:id="rId4" imgW="4663359" imgH="6035040" progId="Acrobat.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236664"/>
                        <a:ext cx="4343400"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7"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6E61FBE1-9B1C-4704-B5F0-F16971534F28}" type="slidenum">
              <a:rPr lang="en-US" altLang="en-US" sz="1400">
                <a:solidFill>
                  <a:srgbClr val="000000"/>
                </a:solidFill>
              </a:rPr>
              <a:pPr>
                <a:spcBef>
                  <a:spcPct val="50000"/>
                </a:spcBef>
                <a:buClrTx/>
                <a:buFontTx/>
                <a:buNone/>
              </a:pPr>
              <a:t>61</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752600" y="76200"/>
            <a:ext cx="8686800" cy="11430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Timeline Tracking</a:t>
            </a:r>
            <a:endParaRPr lang="en-US" altLang="en-US" sz="2400" b="1" u="sng">
              <a:solidFill>
                <a:srgbClr val="669900"/>
              </a:solidFill>
            </a:endParaRPr>
          </a:p>
        </p:txBody>
      </p:sp>
      <p:sp>
        <p:nvSpPr>
          <p:cNvPr id="56323" name="Rectangle 3"/>
          <p:cNvSpPr>
            <a:spLocks noGrp="1" noChangeArrowheads="1"/>
          </p:cNvSpPr>
          <p:nvPr>
            <p:ph type="body" sz="half" idx="1"/>
          </p:nvPr>
        </p:nvSpPr>
        <p:spPr>
          <a:xfrm>
            <a:off x="128588" y="931863"/>
            <a:ext cx="3167063" cy="2197100"/>
          </a:xfrm>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56324" name="Content Placeholder 1"/>
          <p:cNvSpPr>
            <a:spLocks noGrp="1"/>
          </p:cNvSpPr>
          <p:nvPr>
            <p:ph sz="quarter" idx="3"/>
          </p:nvPr>
        </p:nvSpPr>
        <p:spPr/>
        <p:txBody>
          <a:bodyPr/>
          <a:lstStyle/>
          <a:p>
            <a:endParaRPr lang="en-US" altLang="en-US" smtClean="0"/>
          </a:p>
        </p:txBody>
      </p:sp>
      <p:sp>
        <p:nvSpPr>
          <p:cNvPr id="56325" name="Content Placeholder 2"/>
          <p:cNvSpPr>
            <a:spLocks noGrp="1"/>
          </p:cNvSpPr>
          <p:nvPr>
            <p:ph sz="quarter" idx="2"/>
          </p:nvPr>
        </p:nvSpPr>
        <p:spPr/>
        <p:txBody>
          <a:bodyPr/>
          <a:lstStyle/>
          <a:p>
            <a:endParaRPr lang="en-US" altLang="en-US" smtClean="0"/>
          </a:p>
        </p:txBody>
      </p:sp>
      <p:graphicFrame>
        <p:nvGraphicFramePr>
          <p:cNvPr id="56326" name="Object 4"/>
          <p:cNvGraphicFramePr>
            <a:graphicFrameLocks noChangeAspect="1"/>
          </p:cNvGraphicFramePr>
          <p:nvPr/>
        </p:nvGraphicFramePr>
        <p:xfrm>
          <a:off x="1714500" y="1219200"/>
          <a:ext cx="8637588" cy="5638800"/>
        </p:xfrm>
        <a:graphic>
          <a:graphicData uri="http://schemas.openxmlformats.org/presentationml/2006/ole">
            <mc:AlternateContent xmlns:mc="http://schemas.openxmlformats.org/markup-compatibility/2006">
              <mc:Choice xmlns:v="urn:schemas-microsoft-com:vml" Requires="v">
                <p:oleObj spid="_x0000_s8198" name="Acrobat Document" r:id="rId4" imgW="9326718" imgH="6035040" progId="Acrobat.Document.DC">
                  <p:embed/>
                </p:oleObj>
              </mc:Choice>
              <mc:Fallback>
                <p:oleObj name="Acrobat Document" r:id="rId4" imgW="9326718" imgH="6035040" progId="Acrobat.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1219200"/>
                        <a:ext cx="86375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7"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D9638AF3-F8EE-49A3-9735-147F537A1A65}" type="slidenum">
              <a:rPr lang="en-US" altLang="en-US" sz="1400">
                <a:solidFill>
                  <a:srgbClr val="000000"/>
                </a:solidFill>
              </a:rPr>
              <a:pPr>
                <a:spcBef>
                  <a:spcPct val="50000"/>
                </a:spcBef>
                <a:buClrTx/>
                <a:buFontTx/>
                <a:buNone/>
              </a:pPr>
              <a:t>62</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752600" y="76200"/>
            <a:ext cx="8686800" cy="1143000"/>
          </a:xfrm>
        </p:spPr>
        <p:txBody>
          <a:bodyPr/>
          <a:lstStyle/>
          <a:p>
            <a:pPr eaLnBrk="1" hangingPunct="1"/>
            <a:r>
              <a:rPr lang="en-US" altLang="en-US" sz="2400" b="1">
                <a:solidFill>
                  <a:srgbClr val="0066FF"/>
                </a:solidFill>
              </a:rPr>
              <a:t>CIP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Timeline Tracking</a:t>
            </a:r>
            <a:endParaRPr lang="en-US" altLang="en-US" sz="2400" b="1" u="sng">
              <a:solidFill>
                <a:srgbClr val="669900"/>
              </a:solidFill>
            </a:endParaRPr>
          </a:p>
        </p:txBody>
      </p:sp>
      <p:sp>
        <p:nvSpPr>
          <p:cNvPr id="58371" name="Rectangle 3"/>
          <p:cNvSpPr>
            <a:spLocks noGrp="1" noChangeArrowheads="1"/>
          </p:cNvSpPr>
          <p:nvPr>
            <p:ph type="body" sz="half" idx="1"/>
          </p:nvPr>
        </p:nvSpPr>
        <p:spPr>
          <a:xfrm>
            <a:off x="128588" y="931863"/>
            <a:ext cx="3167063" cy="2197100"/>
          </a:xfrm>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58372" name="Content Placeholder 1"/>
          <p:cNvSpPr>
            <a:spLocks noGrp="1"/>
          </p:cNvSpPr>
          <p:nvPr>
            <p:ph sz="quarter" idx="3"/>
          </p:nvPr>
        </p:nvSpPr>
        <p:spPr/>
        <p:txBody>
          <a:bodyPr/>
          <a:lstStyle/>
          <a:p>
            <a:endParaRPr lang="en-US" altLang="en-US" smtClean="0"/>
          </a:p>
        </p:txBody>
      </p:sp>
      <p:sp>
        <p:nvSpPr>
          <p:cNvPr id="58373" name="Content Placeholder 2"/>
          <p:cNvSpPr>
            <a:spLocks noGrp="1"/>
          </p:cNvSpPr>
          <p:nvPr>
            <p:ph sz="quarter" idx="2"/>
          </p:nvPr>
        </p:nvSpPr>
        <p:spPr/>
        <p:txBody>
          <a:bodyPr/>
          <a:lstStyle/>
          <a:p>
            <a:endParaRPr lang="en-US" altLang="en-US" smtClean="0"/>
          </a:p>
        </p:txBody>
      </p:sp>
      <p:graphicFrame>
        <p:nvGraphicFramePr>
          <p:cNvPr id="58374" name="Object 3"/>
          <p:cNvGraphicFramePr>
            <a:graphicFrameLocks noChangeAspect="1"/>
          </p:cNvGraphicFramePr>
          <p:nvPr/>
        </p:nvGraphicFramePr>
        <p:xfrm>
          <a:off x="1608139" y="1254126"/>
          <a:ext cx="8975725" cy="5527675"/>
        </p:xfrm>
        <a:graphic>
          <a:graphicData uri="http://schemas.openxmlformats.org/presentationml/2006/ole">
            <mc:AlternateContent xmlns:mc="http://schemas.openxmlformats.org/markup-compatibility/2006">
              <mc:Choice xmlns:v="urn:schemas-microsoft-com:vml" Requires="v">
                <p:oleObj spid="_x0000_s9222" name="Acrobat Document" r:id="rId4" imgW="7680852" imgH="4663440" progId="Acrobat.Document.DC">
                  <p:embed/>
                </p:oleObj>
              </mc:Choice>
              <mc:Fallback>
                <p:oleObj name="Acrobat Document" r:id="rId4" imgW="7680852" imgH="4663440" progId="Acrobat.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139" y="1254126"/>
                        <a:ext cx="897572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5"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4C35FF1C-0F1E-40BB-8A5D-6A6B97806D07}" type="slidenum">
              <a:rPr lang="en-US" altLang="en-US" sz="1400">
                <a:solidFill>
                  <a:srgbClr val="000000"/>
                </a:solidFill>
              </a:rPr>
              <a:pPr>
                <a:spcBef>
                  <a:spcPct val="50000"/>
                </a:spcBef>
                <a:buClrTx/>
                <a:buFontTx/>
                <a:buNone/>
              </a:pPr>
              <a:t>63</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52600" y="76200"/>
            <a:ext cx="8686800" cy="11430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Timeline Tracking</a:t>
            </a:r>
            <a:endParaRPr lang="en-US" altLang="en-US" sz="2400" b="1" u="sng">
              <a:solidFill>
                <a:srgbClr val="669900"/>
              </a:solidFill>
            </a:endParaRPr>
          </a:p>
        </p:txBody>
      </p:sp>
      <p:sp>
        <p:nvSpPr>
          <p:cNvPr id="60419" name="Rectangle 3"/>
          <p:cNvSpPr>
            <a:spLocks noGrp="1" noChangeArrowheads="1"/>
          </p:cNvSpPr>
          <p:nvPr>
            <p:ph type="body" sz="half" idx="1"/>
          </p:nvPr>
        </p:nvSpPr>
        <p:spPr>
          <a:xfrm>
            <a:off x="128588" y="931863"/>
            <a:ext cx="3167063" cy="2197100"/>
          </a:xfrm>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60420" name="Content Placeholder 1"/>
          <p:cNvSpPr>
            <a:spLocks noGrp="1"/>
          </p:cNvSpPr>
          <p:nvPr>
            <p:ph sz="quarter" idx="3"/>
          </p:nvPr>
        </p:nvSpPr>
        <p:spPr/>
        <p:txBody>
          <a:bodyPr/>
          <a:lstStyle/>
          <a:p>
            <a:endParaRPr lang="en-US" altLang="en-US" smtClean="0"/>
          </a:p>
        </p:txBody>
      </p:sp>
      <p:sp>
        <p:nvSpPr>
          <p:cNvPr id="60421" name="Content Placeholder 2"/>
          <p:cNvSpPr>
            <a:spLocks noGrp="1"/>
          </p:cNvSpPr>
          <p:nvPr>
            <p:ph sz="quarter" idx="2"/>
          </p:nvPr>
        </p:nvSpPr>
        <p:spPr/>
        <p:txBody>
          <a:bodyPr/>
          <a:lstStyle/>
          <a:p>
            <a:endParaRPr lang="en-US" altLang="en-US" smtClean="0"/>
          </a:p>
        </p:txBody>
      </p:sp>
      <p:graphicFrame>
        <p:nvGraphicFramePr>
          <p:cNvPr id="60422" name="Object 3"/>
          <p:cNvGraphicFramePr>
            <a:graphicFrameLocks noChangeAspect="1"/>
          </p:cNvGraphicFramePr>
          <p:nvPr/>
        </p:nvGraphicFramePr>
        <p:xfrm>
          <a:off x="1571626" y="1233489"/>
          <a:ext cx="9059863" cy="5502275"/>
        </p:xfrm>
        <a:graphic>
          <a:graphicData uri="http://schemas.openxmlformats.org/presentationml/2006/ole">
            <mc:AlternateContent xmlns:mc="http://schemas.openxmlformats.org/markup-compatibility/2006">
              <mc:Choice xmlns:v="urn:schemas-microsoft-com:vml" Requires="v">
                <p:oleObj spid="_x0000_s10246" name="Acrobat Document" r:id="rId4" imgW="7680852" imgH="4663440" progId="Acrobat.Document.DC">
                  <p:embed/>
                </p:oleObj>
              </mc:Choice>
              <mc:Fallback>
                <p:oleObj name="Acrobat Document" r:id="rId4" imgW="7680852" imgH="4663440" progId="Acrobat.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26" y="1233489"/>
                        <a:ext cx="9059863"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3"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2C8D24E6-B05E-4DF7-B2D3-8E6856818EFE}" type="slidenum">
              <a:rPr lang="en-US" altLang="en-US" sz="1400">
                <a:solidFill>
                  <a:srgbClr val="000000"/>
                </a:solidFill>
              </a:rPr>
              <a:pPr>
                <a:spcBef>
                  <a:spcPct val="50000"/>
                </a:spcBef>
                <a:buClrTx/>
                <a:buFontTx/>
                <a:buNone/>
              </a:pPr>
              <a:t>64</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895600" y="76200"/>
            <a:ext cx="7543800" cy="11430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Timeline Tracking – Building Permit Status</a:t>
            </a:r>
            <a:endParaRPr lang="en-US" altLang="en-US" sz="2400" b="1" u="sng">
              <a:solidFill>
                <a:srgbClr val="669900"/>
              </a:solidFill>
            </a:endParaRPr>
          </a:p>
        </p:txBody>
      </p:sp>
      <p:sp>
        <p:nvSpPr>
          <p:cNvPr id="62467"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pic>
        <p:nvPicPr>
          <p:cNvPr id="62468" name="Picture 4" descr="Building Permit Status Form Page 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62114" y="1219200"/>
            <a:ext cx="4383087"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6" descr="Building Permit Status Form Page 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46800" y="1219200"/>
            <a:ext cx="4383088"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0"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91EE0D8E-B3F8-4961-A1F8-24B6304EFD34}" type="slidenum">
              <a:rPr lang="en-US" altLang="en-US" sz="1400">
                <a:solidFill>
                  <a:srgbClr val="000000"/>
                </a:solidFill>
              </a:rPr>
              <a:pPr>
                <a:spcBef>
                  <a:spcPct val="50000"/>
                </a:spcBef>
                <a:buClrTx/>
                <a:buFontTx/>
                <a:buNone/>
              </a:pPr>
              <a:t>65</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86000" y="0"/>
            <a:ext cx="7543800" cy="1143000"/>
          </a:xfrm>
        </p:spPr>
        <p:txBody>
          <a:bodyPr/>
          <a:lstStyle/>
          <a:p>
            <a:pPr eaLnBrk="1" hangingPunct="1"/>
            <a:r>
              <a:rPr lang="en-US" altLang="en-US" sz="2400" b="1">
                <a:solidFill>
                  <a:srgbClr val="0066FF"/>
                </a:solidFill>
              </a:rPr>
              <a:t>CAPITAL IMPROVEMENT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Payment Tracking</a:t>
            </a:r>
            <a:endParaRPr lang="en-US" altLang="en-US" sz="2400" b="1" u="sng">
              <a:solidFill>
                <a:srgbClr val="669900"/>
              </a:solidFill>
            </a:endParaRPr>
          </a:p>
        </p:txBody>
      </p:sp>
      <p:sp>
        <p:nvSpPr>
          <p:cNvPr id="64515"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pic>
        <p:nvPicPr>
          <p:cNvPr id="64516" name="Picture 17" descr="Breakdown of Fee Proposal Page 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51000" y="1219200"/>
            <a:ext cx="4383088"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7" name="Picture 19" descr="Breakdown of Fee Proposal Page 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72200" y="1219200"/>
            <a:ext cx="43815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8"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F8C015E5-A9FC-4964-8770-E5AB95622BBE}" type="slidenum">
              <a:rPr lang="en-US" altLang="en-US" sz="1400">
                <a:solidFill>
                  <a:srgbClr val="000000"/>
                </a:solidFill>
              </a:rPr>
              <a:pPr>
                <a:spcBef>
                  <a:spcPct val="50000"/>
                </a:spcBef>
                <a:buClrTx/>
                <a:buFontTx/>
                <a:buNone/>
              </a:pPr>
              <a:t>66</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374900" y="152400"/>
            <a:ext cx="7543800" cy="1143000"/>
          </a:xfrm>
        </p:spPr>
        <p:txBody>
          <a:bodyPr/>
          <a:lstStyle/>
          <a:p>
            <a:pPr eaLnBrk="1" hangingPunct="1"/>
            <a:r>
              <a:rPr lang="en-US" altLang="en-US" sz="2400" b="1">
                <a:solidFill>
                  <a:srgbClr val="0066FF"/>
                </a:solidFill>
              </a:rPr>
              <a:t>CIP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Payment Tracking</a:t>
            </a:r>
            <a:br>
              <a:rPr lang="en-US" altLang="en-US" sz="2400" b="1" u="sng">
                <a:solidFill>
                  <a:schemeClr val="tx1"/>
                </a:solidFill>
              </a:rPr>
            </a:br>
            <a:endParaRPr lang="en-US" altLang="en-US" sz="2400" b="1" u="sng">
              <a:solidFill>
                <a:srgbClr val="669900"/>
              </a:solidFill>
            </a:endParaRPr>
          </a:p>
        </p:txBody>
      </p:sp>
      <p:sp>
        <p:nvSpPr>
          <p:cNvPr id="66563"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pic>
        <p:nvPicPr>
          <p:cNvPr id="66564" name="Picture 6" descr="Payment Request 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00201" y="1066800"/>
            <a:ext cx="4443413"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8" descr="Recaptipulation Sheet for Payment"/>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46800" y="1066800"/>
            <a:ext cx="44450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6"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940C6B43-CB30-4FA3-84A0-A5797AD4B835}" type="slidenum">
              <a:rPr lang="en-US" altLang="en-US" sz="1400">
                <a:solidFill>
                  <a:srgbClr val="000000"/>
                </a:solidFill>
              </a:rPr>
              <a:pPr>
                <a:spcBef>
                  <a:spcPct val="50000"/>
                </a:spcBef>
                <a:buClrTx/>
                <a:buFontTx/>
                <a:buNone/>
              </a:pPr>
              <a:t>67</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438400" y="-76200"/>
            <a:ext cx="7543800" cy="1143000"/>
          </a:xfrm>
        </p:spPr>
        <p:txBody>
          <a:bodyPr/>
          <a:lstStyle/>
          <a:p>
            <a:pPr eaLnBrk="1" hangingPunct="1"/>
            <a:r>
              <a:rPr lang="en-US" altLang="en-US" sz="2400" b="1">
                <a:solidFill>
                  <a:srgbClr val="0066FF"/>
                </a:solidFill>
              </a:rPr>
              <a:t>CIP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u="sng">
                <a:solidFill>
                  <a:schemeClr val="tx1"/>
                </a:solidFill>
              </a:rPr>
              <a:t>Payment Tracking</a:t>
            </a:r>
            <a:endParaRPr lang="en-US" altLang="en-US" sz="2400" b="1" u="sng">
              <a:solidFill>
                <a:srgbClr val="669900"/>
              </a:solidFill>
            </a:endParaRPr>
          </a:p>
        </p:txBody>
      </p:sp>
      <p:sp>
        <p:nvSpPr>
          <p:cNvPr id="68611" name="Rectangle 3"/>
          <p:cNvSpPr>
            <a:spLocks noGrp="1" noChangeArrowheads="1"/>
          </p:cNvSpPr>
          <p:nvPr>
            <p:ph type="body" sz="half" idx="1"/>
          </p:nvPr>
        </p:nvSpPr>
        <p:spPr/>
        <p:txBody>
          <a:bodyPr/>
          <a:lstStyle/>
          <a:p>
            <a:pPr marL="1371600" lvl="2" indent="-457200" eaLnBrk="1" hangingPunct="1">
              <a:buNone/>
            </a:pPr>
            <a:endParaRPr lang="en-US" altLang="en-US" b="1" smtClean="0"/>
          </a:p>
          <a:p>
            <a:pPr marL="990600" lvl="1" indent="-533400" eaLnBrk="1" hangingPunct="1"/>
            <a:endParaRPr lang="en-US" altLang="en-US" sz="2400" b="1"/>
          </a:p>
        </p:txBody>
      </p:sp>
      <p:sp>
        <p:nvSpPr>
          <p:cNvPr id="68612" name="Content Placeholder 1"/>
          <p:cNvSpPr>
            <a:spLocks noGrp="1"/>
          </p:cNvSpPr>
          <p:nvPr>
            <p:ph sz="half" idx="2"/>
          </p:nvPr>
        </p:nvSpPr>
        <p:spPr/>
        <p:txBody>
          <a:bodyPr/>
          <a:lstStyle/>
          <a:p>
            <a:endParaRPr lang="en-US" altLang="en-US" smtClean="0"/>
          </a:p>
        </p:txBody>
      </p:sp>
      <p:graphicFrame>
        <p:nvGraphicFramePr>
          <p:cNvPr id="68613" name="Object 2"/>
          <p:cNvGraphicFramePr>
            <a:graphicFrameLocks noChangeAspect="1"/>
          </p:cNvGraphicFramePr>
          <p:nvPr/>
        </p:nvGraphicFramePr>
        <p:xfrm>
          <a:off x="1782764" y="1104900"/>
          <a:ext cx="4427537" cy="5600700"/>
        </p:xfrm>
        <a:graphic>
          <a:graphicData uri="http://schemas.openxmlformats.org/presentationml/2006/ole">
            <mc:AlternateContent xmlns:mc="http://schemas.openxmlformats.org/markup-compatibility/2006">
              <mc:Choice xmlns:v="urn:schemas-microsoft-com:vml" Requires="v">
                <p:oleObj spid="_x0000_s11274" name="Acrobat Document" r:id="rId4" imgW="4663359" imgH="6035040" progId="Acrobat.Document.DC">
                  <p:embed/>
                </p:oleObj>
              </mc:Choice>
              <mc:Fallback>
                <p:oleObj name="Acrobat Document" r:id="rId4" imgW="4663359" imgH="6035040" progId="Acrobat.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764" y="1104900"/>
                        <a:ext cx="4427537"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4" name="Object 3"/>
          <p:cNvGraphicFramePr>
            <a:graphicFrameLocks noChangeAspect="1"/>
          </p:cNvGraphicFramePr>
          <p:nvPr/>
        </p:nvGraphicFramePr>
        <p:xfrm>
          <a:off x="6115051" y="1104900"/>
          <a:ext cx="4435475" cy="5740400"/>
        </p:xfrm>
        <a:graphic>
          <a:graphicData uri="http://schemas.openxmlformats.org/presentationml/2006/ole">
            <mc:AlternateContent xmlns:mc="http://schemas.openxmlformats.org/markup-compatibility/2006">
              <mc:Choice xmlns:v="urn:schemas-microsoft-com:vml" Requires="v">
                <p:oleObj spid="_x0000_s11275" name="Acrobat Document" r:id="rId6" imgW="4663359" imgH="6035040" progId="Acrobat.Document.DC">
                  <p:embed/>
                </p:oleObj>
              </mc:Choice>
              <mc:Fallback>
                <p:oleObj name="Acrobat Document" r:id="rId6" imgW="4663359" imgH="6035040" progId="Acrobat.Document.DC">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051" y="1104900"/>
                        <a:ext cx="4435475"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5"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8299427A-086A-452A-98B1-890376388526}" type="slidenum">
              <a:rPr lang="en-US" altLang="en-US" sz="1400">
                <a:solidFill>
                  <a:srgbClr val="000000"/>
                </a:solidFill>
              </a:rPr>
              <a:pPr>
                <a:spcBef>
                  <a:spcPct val="50000"/>
                </a:spcBef>
                <a:buClrTx/>
                <a:buFontTx/>
                <a:buNone/>
              </a:pPr>
              <a:t>68</a:t>
            </a:fld>
            <a:endParaRPr lang="en-US" altLang="en-US" sz="1400">
              <a:solidFill>
                <a:srgbClr val="000000"/>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933700" y="990600"/>
            <a:ext cx="7543800" cy="1143000"/>
          </a:xfrm>
        </p:spPr>
        <p:txBody>
          <a:bodyPr/>
          <a:lstStyle/>
          <a:p>
            <a:pPr eaLnBrk="1" hangingPunct="1"/>
            <a:r>
              <a:rPr lang="en-US" altLang="en-US" sz="2400" b="1">
                <a:solidFill>
                  <a:srgbClr val="0066FF"/>
                </a:solidFill>
              </a:rPr>
              <a:t>CIP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a:solidFill>
                  <a:srgbClr val="669900"/>
                </a:solidFill>
              </a:rPr>
              <a:t/>
            </a:r>
            <a:br>
              <a:rPr lang="en-US" altLang="en-US" sz="2400" b="1">
                <a:solidFill>
                  <a:srgbClr val="669900"/>
                </a:solidFill>
              </a:rPr>
            </a:br>
            <a:r>
              <a:rPr lang="en-US" altLang="en-US" sz="3200" b="1" u="sng">
                <a:solidFill>
                  <a:schemeClr val="tx1"/>
                </a:solidFill>
              </a:rPr>
              <a:t>DESIGN PHASE</a:t>
            </a:r>
            <a:r>
              <a:rPr lang="en-US" altLang="en-US" sz="2400" b="1">
                <a:solidFill>
                  <a:srgbClr val="669900"/>
                </a:solidFill>
              </a:rPr>
              <a:t/>
            </a:r>
            <a:br>
              <a:rPr lang="en-US" altLang="en-US" sz="2400" b="1">
                <a:solidFill>
                  <a:srgbClr val="669900"/>
                </a:solidFill>
              </a:rPr>
            </a:br>
            <a:endParaRPr lang="en-US" altLang="en-US" sz="2400" b="1">
              <a:solidFill>
                <a:srgbClr val="669900"/>
              </a:solidFill>
            </a:endParaRPr>
          </a:p>
        </p:txBody>
      </p:sp>
      <p:sp>
        <p:nvSpPr>
          <p:cNvPr id="70659" name="Rectangle 3"/>
          <p:cNvSpPr>
            <a:spLocks noGrp="1" noChangeArrowheads="1"/>
          </p:cNvSpPr>
          <p:nvPr>
            <p:ph type="body" idx="1"/>
          </p:nvPr>
        </p:nvSpPr>
        <p:spPr/>
        <p:txBody>
          <a:bodyPr/>
          <a:lstStyle/>
          <a:p>
            <a:pPr algn="ctr" eaLnBrk="1" hangingPunct="1">
              <a:buFont typeface="Wingdings" panose="05000000000000000000" pitchFamily="2" charset="2"/>
              <a:buNone/>
            </a:pPr>
            <a:endParaRPr lang="en-US" altLang="en-US" sz="4000" b="1"/>
          </a:p>
          <a:p>
            <a:pPr algn="ctr" eaLnBrk="1" hangingPunct="1">
              <a:buFont typeface="Wingdings" panose="05000000000000000000" pitchFamily="2" charset="2"/>
              <a:buNone/>
            </a:pPr>
            <a:endParaRPr lang="en-US" altLang="en-US" sz="4000" b="1"/>
          </a:p>
          <a:p>
            <a:pPr algn="ctr" eaLnBrk="1" hangingPunct="1">
              <a:buFont typeface="Wingdings" panose="05000000000000000000" pitchFamily="2" charset="2"/>
              <a:buNone/>
            </a:pPr>
            <a:r>
              <a:rPr lang="en-US" altLang="en-US" sz="4000" b="1"/>
              <a:t>Q &amp; A</a:t>
            </a:r>
          </a:p>
          <a:p>
            <a:pPr algn="ctr" eaLnBrk="1" hangingPunct="1">
              <a:buFont typeface="Wingdings" panose="05000000000000000000" pitchFamily="2" charset="2"/>
              <a:buNone/>
            </a:pPr>
            <a:endParaRPr lang="en-US" altLang="en-US" sz="4000" b="1"/>
          </a:p>
          <a:p>
            <a:pPr algn="ctr" eaLnBrk="1" hangingPunct="1">
              <a:buFont typeface="Wingdings" panose="05000000000000000000" pitchFamily="2" charset="2"/>
              <a:buNone/>
            </a:pPr>
            <a:endParaRPr lang="en-US" altLang="en-US" sz="4000" b="1"/>
          </a:p>
          <a:p>
            <a:pPr algn="ctr" eaLnBrk="1" hangingPunct="1">
              <a:buFont typeface="Wingdings" panose="05000000000000000000" pitchFamily="2" charset="2"/>
              <a:buNone/>
            </a:pPr>
            <a:r>
              <a:rPr lang="en-US" altLang="en-US" b="1" i="1" smtClean="0"/>
              <a:t>MAHALO!</a:t>
            </a:r>
          </a:p>
        </p:txBody>
      </p:sp>
      <p:sp>
        <p:nvSpPr>
          <p:cNvPr id="70660"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25BFE380-9033-489B-9D78-E0528D0D1DEB}" type="slidenum">
              <a:rPr lang="en-US" altLang="en-US" sz="1400">
                <a:solidFill>
                  <a:srgbClr val="000000"/>
                </a:solidFill>
              </a:rPr>
              <a:pPr>
                <a:spcBef>
                  <a:spcPct val="50000"/>
                </a:spcBef>
                <a:buClrTx/>
                <a:buFontTx/>
                <a:buNone/>
              </a:pPr>
              <a:t>69</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50471"/>
            <a:ext cx="10364451" cy="1192193"/>
          </a:xfrm>
        </p:spPr>
        <p:txBody>
          <a:bodyPr>
            <a:noAutofit/>
          </a:bodyPr>
          <a:lstStyle/>
          <a:p>
            <a:pPr algn="ctr"/>
            <a:r>
              <a:rPr lang="en-US" sz="3600" dirty="0" smtClean="0"/>
              <a:t>FINDINGS OF STATE AUDITOR (AREAS OF IMPROVEMENT)</a:t>
            </a:r>
            <a:endParaRPr lang="en-US" sz="3600" dirty="0"/>
          </a:p>
        </p:txBody>
      </p:sp>
      <p:sp>
        <p:nvSpPr>
          <p:cNvPr id="3" name="Content Placeholder 2"/>
          <p:cNvSpPr>
            <a:spLocks noGrp="1"/>
          </p:cNvSpPr>
          <p:nvPr>
            <p:ph idx="1"/>
          </p:nvPr>
        </p:nvSpPr>
        <p:spPr>
          <a:xfrm>
            <a:off x="913774" y="932688"/>
            <a:ext cx="10363826" cy="5727419"/>
          </a:xfrm>
        </p:spPr>
        <p:txBody>
          <a:bodyPr>
            <a:normAutofit/>
          </a:bodyPr>
          <a:lstStyle/>
          <a:p>
            <a:pPr marL="0" indent="0">
              <a:buNone/>
            </a:pPr>
            <a:r>
              <a:rPr lang="en-US" sz="3200" cap="none" dirty="0" smtClean="0"/>
              <a:t>Departments </a:t>
            </a:r>
            <a:r>
              <a:rPr lang="en-US" sz="3200" cap="none" dirty="0"/>
              <a:t>and agencies manage their </a:t>
            </a:r>
            <a:r>
              <a:rPr lang="en-US" sz="3200" cap="none" dirty="0" smtClean="0"/>
              <a:t>CIP Projects </a:t>
            </a:r>
            <a:r>
              <a:rPr lang="en-US" sz="3200" cap="none" dirty="0"/>
              <a:t>to varying standards.</a:t>
            </a:r>
          </a:p>
          <a:p>
            <a:pPr marL="1428750" lvl="2" indent="-514350"/>
            <a:r>
              <a:rPr lang="en-US" sz="3000" cap="none" dirty="0"/>
              <a:t>More than one-third of departments and agencies that manage their own general-funded </a:t>
            </a:r>
            <a:r>
              <a:rPr lang="en-US" sz="3000" cap="none" dirty="0" smtClean="0"/>
              <a:t>CIP Projects </a:t>
            </a:r>
            <a:r>
              <a:rPr lang="en-US" sz="3000" cap="none" dirty="0"/>
              <a:t>do not keep timelines as required by best practices.</a:t>
            </a:r>
          </a:p>
          <a:p>
            <a:pPr marL="1428750" lvl="2" indent="-514350"/>
            <a:r>
              <a:rPr lang="en-US" sz="3000" cap="none" dirty="0"/>
              <a:t>They do not consistently track contract deliverables and payments as recommended by State Procurement Office (SPO) guidance.</a:t>
            </a:r>
          </a:p>
          <a:p>
            <a:pPr marL="1428750" lvl="2" indent="-514350"/>
            <a:r>
              <a:rPr lang="en-US" sz="3000" cap="none" dirty="0"/>
              <a:t>Almost half of departments and agencies do not measure or monitor stakeholder satisfaction when managing their </a:t>
            </a:r>
            <a:r>
              <a:rPr lang="en-US" sz="3000" cap="none" dirty="0" smtClean="0"/>
              <a:t>CIP Projects.</a:t>
            </a:r>
            <a:endParaRPr lang="en-US" sz="2400" cap="none" dirty="0"/>
          </a:p>
          <a:p>
            <a:pPr lvl="1"/>
            <a:endParaRPr lang="en-US" sz="2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5926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933700" y="990600"/>
            <a:ext cx="7543800" cy="1143000"/>
          </a:xfrm>
        </p:spPr>
        <p:txBody>
          <a:bodyPr/>
          <a:lstStyle/>
          <a:p>
            <a:pPr eaLnBrk="1" hangingPunct="1"/>
            <a:r>
              <a:rPr lang="en-US" altLang="en-US" sz="2400" b="1">
                <a:solidFill>
                  <a:srgbClr val="0066FF"/>
                </a:solidFill>
              </a:rPr>
              <a:t>CIP PROJECT TRAINING</a:t>
            </a:r>
            <a:br>
              <a:rPr lang="en-US" altLang="en-US" sz="2400" b="1">
                <a:solidFill>
                  <a:srgbClr val="0066FF"/>
                </a:solidFill>
              </a:rPr>
            </a:br>
            <a:r>
              <a:rPr lang="en-US" altLang="en-US" sz="2400" b="1">
                <a:solidFill>
                  <a:srgbClr val="669900"/>
                </a:solidFill>
              </a:rPr>
              <a:t>DAGS – Public Works Division</a:t>
            </a:r>
            <a:br>
              <a:rPr lang="en-US" altLang="en-US" sz="2400" b="1">
                <a:solidFill>
                  <a:srgbClr val="669900"/>
                </a:solidFill>
              </a:rPr>
            </a:br>
            <a:r>
              <a:rPr lang="en-US" altLang="en-US" sz="2400" b="1">
                <a:solidFill>
                  <a:srgbClr val="669900"/>
                </a:solidFill>
              </a:rPr>
              <a:t/>
            </a:r>
            <a:br>
              <a:rPr lang="en-US" altLang="en-US" sz="2400" b="1">
                <a:solidFill>
                  <a:srgbClr val="669900"/>
                </a:solidFill>
              </a:rPr>
            </a:br>
            <a:endParaRPr lang="en-US" altLang="en-US" sz="2400" b="1">
              <a:solidFill>
                <a:srgbClr val="669900"/>
              </a:solidFill>
            </a:endParaRPr>
          </a:p>
        </p:txBody>
      </p:sp>
      <p:sp>
        <p:nvSpPr>
          <p:cNvPr id="71683" name="Rectangle 3"/>
          <p:cNvSpPr>
            <a:spLocks noGrp="1" noChangeArrowheads="1"/>
          </p:cNvSpPr>
          <p:nvPr>
            <p:ph type="body" idx="1"/>
          </p:nvPr>
        </p:nvSpPr>
        <p:spPr/>
        <p:txBody>
          <a:bodyPr/>
          <a:lstStyle/>
          <a:p>
            <a:pPr algn="ctr" eaLnBrk="1" hangingPunct="1">
              <a:buFont typeface="Wingdings" panose="05000000000000000000" pitchFamily="2" charset="2"/>
              <a:buNone/>
            </a:pPr>
            <a:endParaRPr lang="en-US" altLang="en-US" sz="4000" b="1"/>
          </a:p>
          <a:p>
            <a:pPr algn="ctr" eaLnBrk="1" hangingPunct="1">
              <a:buFont typeface="Wingdings" panose="05000000000000000000" pitchFamily="2" charset="2"/>
              <a:buNone/>
            </a:pPr>
            <a:endParaRPr lang="en-US" altLang="en-US" sz="4000" b="1"/>
          </a:p>
          <a:p>
            <a:pPr algn="ctr" eaLnBrk="1" hangingPunct="1">
              <a:buFont typeface="Wingdings" panose="05000000000000000000" pitchFamily="2" charset="2"/>
              <a:buNone/>
            </a:pPr>
            <a:r>
              <a:rPr lang="en-US" altLang="en-US" sz="4000" b="1"/>
              <a:t>15 minute Break</a:t>
            </a:r>
          </a:p>
          <a:p>
            <a:pPr algn="ctr" eaLnBrk="1" hangingPunct="1">
              <a:buFont typeface="Wingdings" panose="05000000000000000000" pitchFamily="2" charset="2"/>
              <a:buNone/>
            </a:pPr>
            <a:endParaRPr lang="en-US" altLang="en-US" sz="4000" b="1"/>
          </a:p>
          <a:p>
            <a:pPr algn="ctr" eaLnBrk="1" hangingPunct="1">
              <a:buFont typeface="Wingdings" panose="05000000000000000000" pitchFamily="2" charset="2"/>
              <a:buNone/>
            </a:pPr>
            <a:endParaRPr lang="en-US" altLang="en-US" sz="4000" b="1"/>
          </a:p>
        </p:txBody>
      </p:sp>
      <p:sp>
        <p:nvSpPr>
          <p:cNvPr id="71684" name="Slide Number Placeholder 1"/>
          <p:cNvSpPr>
            <a:spLocks noGrp="1"/>
          </p:cNvSpPr>
          <p:nvPr>
            <p:ph type="sldNum" sz="quarter" idx="12"/>
          </p:nvPr>
        </p:nvSpPr>
        <p:spPr>
          <a:noFill/>
        </p:spPr>
        <p:txBody>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Tx/>
              <a:buFontTx/>
              <a:buNone/>
            </a:pPr>
            <a:fld id="{F91A6B5F-B941-4296-AE43-4B3907896448}" type="slidenum">
              <a:rPr lang="en-US" altLang="en-US" sz="1400">
                <a:solidFill>
                  <a:srgbClr val="000000"/>
                </a:solidFill>
              </a:rPr>
              <a:pPr>
                <a:spcBef>
                  <a:spcPct val="50000"/>
                </a:spcBef>
                <a:buClrTx/>
                <a:buFontTx/>
                <a:buNone/>
              </a:pPr>
              <a:t>70</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7091" y="1964267"/>
            <a:ext cx="8373034" cy="2421464"/>
          </a:xfrm>
        </p:spPr>
        <p:txBody>
          <a:bodyPr>
            <a:normAutofit fontScale="90000"/>
          </a:bodyPr>
          <a:lstStyle/>
          <a:p>
            <a:r>
              <a:rPr lang="en-US" sz="6000" b="1" dirty="0" smtClean="0"/>
              <a:t>Bidding PHASE</a:t>
            </a:r>
            <a:r>
              <a:rPr lang="en-US" dirty="0" smtClean="0"/>
              <a:t/>
            </a:r>
            <a:br>
              <a:rPr lang="en-US" dirty="0" smtClean="0"/>
            </a:br>
            <a:r>
              <a:rPr lang="en-US" dirty="0"/>
              <a:t/>
            </a:r>
            <a:br>
              <a:rPr lang="en-US" dirty="0"/>
            </a:br>
            <a:r>
              <a:rPr lang="en-US" sz="2200" dirty="0" smtClean="0"/>
              <a:t>LLOYD OGATA</a:t>
            </a:r>
            <a:br>
              <a:rPr lang="en-US" sz="2200" dirty="0" smtClean="0"/>
            </a:br>
            <a:r>
              <a:rPr lang="en-US" sz="2200" dirty="0" smtClean="0"/>
              <a:t>DAGS – PUBLIC WORKS</a:t>
            </a:r>
            <a:br>
              <a:rPr lang="en-US" sz="2200" dirty="0" smtClean="0"/>
            </a:br>
            <a:r>
              <a:rPr lang="en-US" sz="2200" dirty="0" smtClean="0"/>
              <a:t>STAFF SERVICES OFFICE</a:t>
            </a:r>
            <a:endParaRPr lang="en-US" sz="2200" dirty="0"/>
          </a:p>
        </p:txBody>
      </p:sp>
    </p:spTree>
    <p:extLst>
      <p:ext uri="{BB962C8B-B14F-4D97-AF65-F5344CB8AC3E}">
        <p14:creationId xmlns:p14="http://schemas.microsoft.com/office/powerpoint/2010/main" val="15837096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41317"/>
            <a:ext cx="10131425" cy="889462"/>
          </a:xfrm>
        </p:spPr>
        <p:txBody>
          <a:bodyPr>
            <a:normAutofit fontScale="90000"/>
          </a:bodyPr>
          <a:lstStyle/>
          <a:p>
            <a:pPr algn="ctr"/>
            <a:r>
              <a:rPr lang="en-US" sz="4000" b="1" dirty="0" smtClean="0"/>
              <a:t>ADVERTISEMENT, PRE-BID MEETING, BID OPENING DATES</a:t>
            </a:r>
            <a:endParaRPr lang="en-US" sz="4000" b="1" dirty="0"/>
          </a:p>
        </p:txBody>
      </p:sp>
      <p:sp>
        <p:nvSpPr>
          <p:cNvPr id="3" name="Content Placeholder 2"/>
          <p:cNvSpPr>
            <a:spLocks noGrp="1"/>
          </p:cNvSpPr>
          <p:nvPr>
            <p:ph idx="1"/>
          </p:nvPr>
        </p:nvSpPr>
        <p:spPr>
          <a:xfrm>
            <a:off x="685800" y="864525"/>
            <a:ext cx="11093335" cy="5993476"/>
          </a:xfrm>
        </p:spPr>
        <p:txBody>
          <a:bodyPr>
            <a:noAutofit/>
          </a:bodyPr>
          <a:lstStyle/>
          <a:p>
            <a:pPr marL="0" indent="0">
              <a:buNone/>
            </a:pPr>
            <a:r>
              <a:rPr lang="en-US" sz="2800" dirty="0"/>
              <a:t>The bidding phase of a project involves the following tasks</a:t>
            </a:r>
            <a:r>
              <a:rPr lang="en-US" sz="2800" dirty="0" smtClean="0"/>
              <a:t>:</a:t>
            </a:r>
            <a:endParaRPr lang="en-US" sz="2800" dirty="0"/>
          </a:p>
          <a:p>
            <a:pPr marL="742950" lvl="0" indent="-742950">
              <a:buAutoNum type="arabicPeriod"/>
            </a:pPr>
            <a:r>
              <a:rPr lang="en-US" sz="2800" dirty="0" smtClean="0"/>
              <a:t>Determine </a:t>
            </a:r>
            <a:r>
              <a:rPr lang="en-US" sz="2800" dirty="0"/>
              <a:t>the contractor license required to bid </a:t>
            </a:r>
            <a:r>
              <a:rPr lang="en-US" sz="2800" dirty="0" smtClean="0"/>
              <a:t>on the </a:t>
            </a:r>
            <a:r>
              <a:rPr lang="en-US" sz="2800" dirty="0"/>
              <a:t>project based on the contents of the plans and specifications and scope of work</a:t>
            </a:r>
            <a:r>
              <a:rPr lang="en-US" sz="2800" dirty="0" smtClean="0"/>
              <a:t>.</a:t>
            </a:r>
          </a:p>
          <a:p>
            <a:pPr marL="742950" lvl="0" indent="-742950">
              <a:buAutoNum type="arabicPeriod" startAt="2"/>
            </a:pPr>
            <a:r>
              <a:rPr lang="en-US" sz="2800" dirty="0" smtClean="0"/>
              <a:t>Set </a:t>
            </a:r>
            <a:r>
              <a:rPr lang="en-US" sz="2800" dirty="0"/>
              <a:t>the dates for the advertisement, pre-bid meeting (if applicable), submittal of the Hawaii products preference, and bid opening (B.O.) using the following guidelines</a:t>
            </a:r>
            <a:r>
              <a:rPr lang="en-US" sz="2800" dirty="0" smtClean="0"/>
              <a:t>:</a:t>
            </a:r>
            <a:endParaRPr lang="en-US" sz="2800" dirty="0"/>
          </a:p>
          <a:p>
            <a:pPr marL="1428750" lvl="2" indent="-514350">
              <a:buAutoNum type="alphaLcPeriod"/>
            </a:pPr>
            <a:r>
              <a:rPr lang="en-US" sz="2800" dirty="0" smtClean="0"/>
              <a:t>The </a:t>
            </a:r>
            <a:r>
              <a:rPr lang="en-US" sz="2800" dirty="0"/>
              <a:t>advertisement </a:t>
            </a:r>
            <a:r>
              <a:rPr lang="en-US" sz="2800" dirty="0" smtClean="0"/>
              <a:t>date </a:t>
            </a:r>
            <a:r>
              <a:rPr lang="en-US" sz="2800" dirty="0"/>
              <a:t>must be at least 28 calendar days (4 weeks) prior to the B.O. date to allow bidders 14 days to review the plans and specifications and submit requests for information (RFIs) which are due 14 days prior to the B.O. date. </a:t>
            </a:r>
            <a:endParaRPr lang="en-US" sz="3600" dirty="0"/>
          </a:p>
          <a:p>
            <a:pPr marL="0" indent="0">
              <a:buNone/>
            </a:pPr>
            <a:endParaRPr lang="en-US" sz="3600" dirty="0" smtClean="0"/>
          </a:p>
        </p:txBody>
      </p:sp>
      <p:sp>
        <p:nvSpPr>
          <p:cNvPr id="5" name="Slide Number Placeholder 4"/>
          <p:cNvSpPr>
            <a:spLocks noGrp="1"/>
          </p:cNvSpPr>
          <p:nvPr>
            <p:ph type="sldNum" sz="quarter" idx="12"/>
          </p:nvPr>
        </p:nvSpPr>
        <p:spPr/>
        <p:txBody>
          <a:bodyPr/>
          <a:lstStyle/>
          <a:p>
            <a:fld id="{5D84065D-F351-4B03-BD91-D8A6B8D4B362}" type="slidenum">
              <a:rPr lang="en-US" sz="1400" smtClean="0">
                <a:solidFill>
                  <a:prstClr val="white"/>
                </a:solidFill>
              </a:rPr>
              <a:pPr/>
              <a:t>72</a:t>
            </a:fld>
            <a:endParaRPr lang="en-US" sz="1400" dirty="0">
              <a:solidFill>
                <a:prstClr val="white"/>
              </a:solidFill>
            </a:endParaRPr>
          </a:p>
        </p:txBody>
      </p:sp>
    </p:spTree>
    <p:extLst>
      <p:ext uri="{BB962C8B-B14F-4D97-AF65-F5344CB8AC3E}">
        <p14:creationId xmlns:p14="http://schemas.microsoft.com/office/powerpoint/2010/main" val="3691649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57446"/>
            <a:ext cx="10131425" cy="1055717"/>
          </a:xfrm>
        </p:spPr>
        <p:txBody>
          <a:bodyPr>
            <a:normAutofit fontScale="90000"/>
          </a:bodyPr>
          <a:lstStyle/>
          <a:p>
            <a:pPr algn="ctr"/>
            <a:r>
              <a:rPr lang="en-US" sz="4000" b="1" dirty="0" smtClean="0"/>
              <a:t>Post plans and specifications on the department’s website</a:t>
            </a:r>
            <a:endParaRPr lang="en-US" sz="4000" b="1" dirty="0"/>
          </a:p>
        </p:txBody>
      </p:sp>
      <p:sp>
        <p:nvSpPr>
          <p:cNvPr id="3" name="Content Placeholder 2"/>
          <p:cNvSpPr>
            <a:spLocks noGrp="1"/>
          </p:cNvSpPr>
          <p:nvPr>
            <p:ph idx="1"/>
          </p:nvPr>
        </p:nvSpPr>
        <p:spPr>
          <a:xfrm>
            <a:off x="685801" y="1022464"/>
            <a:ext cx="10353501" cy="5951913"/>
          </a:xfrm>
        </p:spPr>
        <p:txBody>
          <a:bodyPr>
            <a:normAutofit fontScale="25000" lnSpcReduction="20000"/>
          </a:bodyPr>
          <a:lstStyle/>
          <a:p>
            <a:pPr marL="0" lvl="0" indent="0">
              <a:buNone/>
            </a:pPr>
            <a:r>
              <a:rPr lang="en-US" sz="3000" dirty="0"/>
              <a:t>	</a:t>
            </a:r>
            <a:r>
              <a:rPr lang="en-US" sz="3000" dirty="0" smtClean="0"/>
              <a:t> </a:t>
            </a:r>
            <a:r>
              <a:rPr lang="en-US" sz="11200" dirty="0" smtClean="0"/>
              <a:t>b.  If a pre-bid meeting </a:t>
            </a:r>
            <a:r>
              <a:rPr lang="en-US" sz="11200" dirty="0"/>
              <a:t>is required, the date of the </a:t>
            </a:r>
            <a:r>
              <a:rPr lang="en-US" sz="11200" dirty="0" smtClean="0"/>
              <a:t>pre-bid </a:t>
            </a:r>
            <a:r>
              <a:rPr lang="en-US" sz="11200" dirty="0"/>
              <a:t>	</a:t>
            </a:r>
            <a:r>
              <a:rPr lang="en-US" sz="11200" dirty="0" smtClean="0"/>
              <a:t>				meeting must </a:t>
            </a:r>
            <a:r>
              <a:rPr lang="en-US" sz="11200" dirty="0"/>
              <a:t>be at least 15 calendar days prior to the B</a:t>
            </a:r>
            <a:r>
              <a:rPr lang="en-US" sz="11200" dirty="0" smtClean="0"/>
              <a:t>.O</a:t>
            </a:r>
            <a:r>
              <a:rPr lang="en-US" sz="11200" dirty="0"/>
              <a:t>. </a:t>
            </a:r>
            <a:r>
              <a:rPr lang="en-US" sz="11200" dirty="0" smtClean="0"/>
              <a:t>				date</a:t>
            </a:r>
            <a:r>
              <a:rPr lang="en-US" sz="11200" dirty="0"/>
              <a:t>.  A pre-bid </a:t>
            </a:r>
            <a:r>
              <a:rPr lang="en-US" sz="11200" dirty="0" smtClean="0"/>
              <a:t>meeting </a:t>
            </a:r>
            <a:r>
              <a:rPr lang="en-US" sz="11200" dirty="0"/>
              <a:t>is required for all projects </a:t>
            </a:r>
            <a:r>
              <a:rPr lang="en-US" sz="11200" dirty="0" smtClean="0"/>
              <a:t>that </a:t>
            </a:r>
            <a:r>
              <a:rPr lang="en-US" sz="11200" dirty="0"/>
              <a:t>have </a:t>
            </a:r>
            <a:r>
              <a:rPr lang="en-US" sz="11200" dirty="0" smtClean="0"/>
              <a:t>			an </a:t>
            </a:r>
            <a:r>
              <a:rPr lang="en-US" sz="11200" dirty="0"/>
              <a:t>estimated </a:t>
            </a:r>
            <a:r>
              <a:rPr lang="en-US" sz="11200" dirty="0" smtClean="0"/>
              <a:t>construction </a:t>
            </a:r>
            <a:r>
              <a:rPr lang="en-US" sz="11200" dirty="0"/>
              <a:t>cost greater than or </a:t>
            </a:r>
            <a:r>
              <a:rPr lang="en-US" sz="11200" dirty="0" smtClean="0"/>
              <a:t>equal </a:t>
            </a:r>
            <a:r>
              <a:rPr lang="en-US" sz="11200" dirty="0"/>
              <a:t>to </a:t>
            </a:r>
            <a:r>
              <a:rPr lang="en-US" sz="11200" dirty="0" smtClean="0"/>
              <a:t>					$</a:t>
            </a:r>
            <a:r>
              <a:rPr lang="en-US" sz="11200" dirty="0"/>
              <a:t>500,000</a:t>
            </a:r>
            <a:r>
              <a:rPr lang="en-US" sz="11200" dirty="0" smtClean="0"/>
              <a:t>.</a:t>
            </a:r>
          </a:p>
          <a:p>
            <a:pPr marL="0" lvl="0" indent="0">
              <a:buNone/>
            </a:pPr>
            <a:r>
              <a:rPr lang="en-US" sz="11200" dirty="0"/>
              <a:t>	</a:t>
            </a:r>
            <a:r>
              <a:rPr lang="en-US" sz="11200" dirty="0" smtClean="0"/>
              <a:t>c.  The </a:t>
            </a:r>
            <a:r>
              <a:rPr lang="en-US" sz="11200" dirty="0"/>
              <a:t>submittal date for the Hawaii products preference </a:t>
            </a:r>
            <a:r>
              <a:rPr lang="en-US" sz="11200" dirty="0" smtClean="0"/>
              <a:t>					should </a:t>
            </a:r>
            <a:r>
              <a:rPr lang="en-US" sz="11200" dirty="0"/>
              <a:t>be </a:t>
            </a:r>
            <a:r>
              <a:rPr lang="en-US" sz="11200" dirty="0" smtClean="0"/>
              <a:t>after </a:t>
            </a:r>
            <a:r>
              <a:rPr lang="en-US" sz="11200" dirty="0"/>
              <a:t>the pre-bid meeting, at least 15 calendar </a:t>
            </a:r>
            <a:r>
              <a:rPr lang="en-US" sz="11200" dirty="0" smtClean="0"/>
              <a:t>					days </a:t>
            </a:r>
            <a:r>
              <a:rPr lang="en-US" sz="11200" dirty="0"/>
              <a:t>prior to the B.O. date.</a:t>
            </a:r>
          </a:p>
          <a:p>
            <a:pPr marL="0" indent="0">
              <a:buNone/>
            </a:pPr>
            <a:r>
              <a:rPr lang="en-US" sz="11200" dirty="0"/>
              <a:t> </a:t>
            </a:r>
            <a:r>
              <a:rPr lang="en-US" sz="11200" dirty="0" smtClean="0"/>
              <a:t>3.  The </a:t>
            </a:r>
            <a:r>
              <a:rPr lang="en-US" sz="11200" dirty="0"/>
              <a:t>plans and specifications, addenda, and bid clarifications are </a:t>
            </a:r>
            <a:r>
              <a:rPr lang="en-US" sz="11200" dirty="0" smtClean="0"/>
              <a:t>		posted </a:t>
            </a:r>
            <a:r>
              <a:rPr lang="en-US" sz="11200" dirty="0"/>
              <a:t>as needed on the department's website</a:t>
            </a:r>
            <a:r>
              <a:rPr lang="en-US" sz="11200" dirty="0" smtClean="0"/>
              <a:t>.</a:t>
            </a:r>
          </a:p>
          <a:p>
            <a:pPr marL="0" lvl="0" indent="0">
              <a:buNone/>
            </a:pPr>
            <a:endParaRPr lang="en-US" sz="2800" dirty="0" smtClean="0"/>
          </a:p>
          <a:p>
            <a:pPr marL="0" indent="0">
              <a:buNone/>
            </a:pPr>
            <a:endParaRPr lang="en-US" sz="3600" dirty="0" smtClean="0"/>
          </a:p>
        </p:txBody>
      </p:sp>
      <p:sp>
        <p:nvSpPr>
          <p:cNvPr id="4" name="Slide Number Placeholder 3"/>
          <p:cNvSpPr>
            <a:spLocks noGrp="1"/>
          </p:cNvSpPr>
          <p:nvPr>
            <p:ph type="sldNum" sz="quarter" idx="12"/>
          </p:nvPr>
        </p:nvSpPr>
        <p:spPr/>
        <p:txBody>
          <a:bodyPr/>
          <a:lstStyle/>
          <a:p>
            <a:fld id="{5D84065D-F351-4B03-BD91-D8A6B8D4B362}" type="slidenum">
              <a:rPr lang="en-US" sz="1400" smtClean="0">
                <a:solidFill>
                  <a:prstClr val="white"/>
                </a:solidFill>
              </a:rPr>
              <a:pPr/>
              <a:t>73</a:t>
            </a:fld>
            <a:endParaRPr lang="en-US" sz="1400" dirty="0">
              <a:solidFill>
                <a:prstClr val="white"/>
              </a:solidFill>
            </a:endParaRPr>
          </a:p>
        </p:txBody>
      </p:sp>
    </p:spTree>
    <p:extLst>
      <p:ext uri="{BB962C8B-B14F-4D97-AF65-F5344CB8AC3E}">
        <p14:creationId xmlns:p14="http://schemas.microsoft.com/office/powerpoint/2010/main" val="40834295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16378"/>
            <a:ext cx="10131425" cy="989215"/>
          </a:xfrm>
        </p:spPr>
        <p:txBody>
          <a:bodyPr>
            <a:normAutofit fontScale="90000"/>
          </a:bodyPr>
          <a:lstStyle/>
          <a:p>
            <a:pPr algn="ctr"/>
            <a:r>
              <a:rPr lang="en-US" sz="4000" b="1" dirty="0" smtClean="0"/>
              <a:t>Open bids and check the surety </a:t>
            </a:r>
            <a:br>
              <a:rPr lang="en-US" sz="4000" b="1" dirty="0" smtClean="0"/>
            </a:br>
            <a:r>
              <a:rPr lang="en-US" sz="4000" b="1" dirty="0" smtClean="0"/>
              <a:t>bid bonds that are attached</a:t>
            </a:r>
            <a:endParaRPr lang="en-US" sz="4000" b="1" dirty="0"/>
          </a:p>
        </p:txBody>
      </p:sp>
      <p:sp>
        <p:nvSpPr>
          <p:cNvPr id="3" name="Content Placeholder 2"/>
          <p:cNvSpPr>
            <a:spLocks noGrp="1"/>
          </p:cNvSpPr>
          <p:nvPr>
            <p:ph idx="1"/>
          </p:nvPr>
        </p:nvSpPr>
        <p:spPr>
          <a:xfrm>
            <a:off x="685802" y="1105593"/>
            <a:ext cx="10270374" cy="5453149"/>
          </a:xfrm>
        </p:spPr>
        <p:txBody>
          <a:bodyPr>
            <a:normAutofit/>
          </a:bodyPr>
          <a:lstStyle/>
          <a:p>
            <a:pPr marL="0" lvl="0" indent="0">
              <a:buNone/>
            </a:pPr>
            <a:r>
              <a:rPr lang="en-US" sz="2800" dirty="0" smtClean="0"/>
              <a:t>4. 	After </a:t>
            </a:r>
            <a:r>
              <a:rPr lang="en-US" sz="2800" dirty="0"/>
              <a:t>the bids are opened, announce the name of the p</a:t>
            </a:r>
            <a:r>
              <a:rPr lang="en-US" sz="2800" dirty="0" smtClean="0"/>
              <a:t>roject and 	then </a:t>
            </a:r>
            <a:r>
              <a:rPr lang="en-US" sz="2800" dirty="0"/>
              <a:t>read the basic bid amount and any additive </a:t>
            </a:r>
            <a:r>
              <a:rPr lang="en-US" sz="2800" dirty="0" smtClean="0"/>
              <a:t>alternate bid 	amounts </a:t>
            </a:r>
            <a:r>
              <a:rPr lang="en-US" sz="2800" dirty="0"/>
              <a:t>submitted by each bidder</a:t>
            </a:r>
            <a:r>
              <a:rPr lang="en-US" sz="2800" dirty="0" smtClean="0"/>
              <a:t>.</a:t>
            </a:r>
          </a:p>
          <a:p>
            <a:pPr marL="0" indent="0">
              <a:buNone/>
            </a:pPr>
            <a:r>
              <a:rPr lang="en-US" sz="2800" dirty="0"/>
              <a:t>	</a:t>
            </a:r>
            <a:r>
              <a:rPr lang="en-US" sz="2800" dirty="0" smtClean="0"/>
              <a:t>a</a:t>
            </a:r>
            <a:r>
              <a:rPr lang="en-US" sz="2800" dirty="0"/>
              <a:t>.  If the bid is $25,000 or more, verify that a surety bid </a:t>
            </a:r>
            <a:r>
              <a:rPr lang="en-US" sz="2800" dirty="0" smtClean="0"/>
              <a:t>bond </a:t>
            </a:r>
            <a:r>
              <a:rPr lang="en-US" sz="2800" dirty="0"/>
              <a:t>is </a:t>
            </a:r>
            <a:r>
              <a:rPr lang="en-US" sz="2800" dirty="0" smtClean="0"/>
              <a:t>			attached </a:t>
            </a:r>
            <a:r>
              <a:rPr lang="en-US" sz="2800" dirty="0"/>
              <a:t>and that it is for the correct project.  If </a:t>
            </a:r>
            <a:r>
              <a:rPr lang="en-US" sz="2800" dirty="0" smtClean="0"/>
              <a:t>the </a:t>
            </a:r>
            <a:r>
              <a:rPr lang="en-US" sz="2800" dirty="0"/>
              <a:t>bid bond </a:t>
            </a:r>
            <a:r>
              <a:rPr lang="en-US" sz="2800" dirty="0" smtClean="0"/>
              <a:t>is 		for </a:t>
            </a:r>
            <a:r>
              <a:rPr lang="en-US" sz="2800" dirty="0"/>
              <a:t>a different project, the bid should </a:t>
            </a:r>
            <a:r>
              <a:rPr lang="en-US" sz="2800" dirty="0" smtClean="0"/>
              <a:t>automatically </a:t>
            </a:r>
            <a:r>
              <a:rPr lang="en-US" sz="2800" dirty="0"/>
              <a:t>be </a:t>
            </a:r>
            <a:r>
              <a:rPr lang="en-US" sz="2800" dirty="0" smtClean="0"/>
              <a:t>rejected 		as </a:t>
            </a:r>
            <a:r>
              <a:rPr lang="en-US" sz="2800" dirty="0"/>
              <a:t>non-responsive.  Verify that </a:t>
            </a:r>
            <a:r>
              <a:rPr lang="en-US" sz="2800" dirty="0" smtClean="0"/>
              <a:t>the </a:t>
            </a:r>
            <a:r>
              <a:rPr lang="en-US" sz="2800" dirty="0"/>
              <a:t>bidder and surety </a:t>
            </a:r>
            <a:r>
              <a:rPr lang="en-US" sz="2800" dirty="0" smtClean="0"/>
              <a:t>have </a:t>
            </a:r>
            <a:r>
              <a:rPr lang="en-US" sz="2800" dirty="0"/>
              <a:t>each </a:t>
            </a:r>
            <a:r>
              <a:rPr lang="en-US" sz="2800" dirty="0" smtClean="0"/>
              <a:t>		signed </a:t>
            </a:r>
            <a:r>
              <a:rPr lang="en-US" sz="2800" dirty="0"/>
              <a:t>the bid bond and </a:t>
            </a:r>
            <a:r>
              <a:rPr lang="en-US" sz="2800" dirty="0" smtClean="0"/>
              <a:t>later </a:t>
            </a:r>
            <a:r>
              <a:rPr lang="en-US" sz="2800" dirty="0"/>
              <a:t>check to be sure that </a:t>
            </a:r>
            <a:r>
              <a:rPr lang="en-US" sz="2800" dirty="0" smtClean="0"/>
              <a:t>they </a:t>
            </a:r>
            <a:r>
              <a:rPr lang="en-US" sz="2800" dirty="0"/>
              <a:t>both </a:t>
            </a:r>
            <a:r>
              <a:rPr lang="en-US" sz="2800" dirty="0" smtClean="0"/>
              <a:t>			have </a:t>
            </a:r>
            <a:r>
              <a:rPr lang="en-US" sz="2800" dirty="0"/>
              <a:t>the authority </a:t>
            </a:r>
            <a:r>
              <a:rPr lang="en-US" sz="2800" dirty="0" smtClean="0"/>
              <a:t>to </a:t>
            </a:r>
            <a:r>
              <a:rPr lang="en-US" sz="2800" dirty="0"/>
              <a:t>sign the bid bond.  If either </a:t>
            </a:r>
            <a:r>
              <a:rPr lang="en-US" sz="2800" dirty="0" smtClean="0"/>
              <a:t>one </a:t>
            </a:r>
            <a:r>
              <a:rPr lang="en-US" sz="2800" dirty="0"/>
              <a:t>failed to </a:t>
            </a:r>
            <a:r>
              <a:rPr lang="en-US" sz="2800" dirty="0" smtClean="0"/>
              <a:t>			sign </a:t>
            </a:r>
            <a:r>
              <a:rPr lang="en-US" sz="2800" dirty="0"/>
              <a:t>the bid </a:t>
            </a:r>
            <a:r>
              <a:rPr lang="en-US" sz="2800" dirty="0" smtClean="0"/>
              <a:t>bond</a:t>
            </a:r>
            <a:r>
              <a:rPr lang="en-US" sz="2800" dirty="0"/>
              <a:t>, announce the defect at the </a:t>
            </a:r>
            <a:r>
              <a:rPr lang="en-US" sz="2800" dirty="0" smtClean="0"/>
              <a:t>bid </a:t>
            </a:r>
            <a:r>
              <a:rPr lang="en-US" sz="2800" dirty="0"/>
              <a:t>opening.   </a:t>
            </a:r>
            <a:endParaRPr lang="en-US" sz="3600" dirty="0" smtClean="0"/>
          </a:p>
        </p:txBody>
      </p:sp>
      <p:sp>
        <p:nvSpPr>
          <p:cNvPr id="4" name="Slide Number Placeholder 3"/>
          <p:cNvSpPr>
            <a:spLocks noGrp="1"/>
          </p:cNvSpPr>
          <p:nvPr>
            <p:ph type="sldNum" sz="quarter" idx="12"/>
          </p:nvPr>
        </p:nvSpPr>
        <p:spPr/>
        <p:txBody>
          <a:bodyPr/>
          <a:lstStyle/>
          <a:p>
            <a:fld id="{5D84065D-F351-4B03-BD91-D8A6B8D4B362}" type="slidenum">
              <a:rPr lang="en-US" sz="1400" smtClean="0">
                <a:solidFill>
                  <a:prstClr val="white"/>
                </a:solidFill>
              </a:rPr>
              <a:pPr/>
              <a:t>74</a:t>
            </a:fld>
            <a:endParaRPr lang="en-US" sz="1400" dirty="0">
              <a:solidFill>
                <a:prstClr val="white"/>
              </a:solidFill>
            </a:endParaRPr>
          </a:p>
        </p:txBody>
      </p:sp>
    </p:spTree>
    <p:extLst>
      <p:ext uri="{BB962C8B-B14F-4D97-AF65-F5344CB8AC3E}">
        <p14:creationId xmlns:p14="http://schemas.microsoft.com/office/powerpoint/2010/main" val="40749418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07" y="299258"/>
            <a:ext cx="11338560" cy="922714"/>
          </a:xfrm>
        </p:spPr>
        <p:txBody>
          <a:bodyPr>
            <a:normAutofit fontScale="90000"/>
          </a:bodyPr>
          <a:lstStyle/>
          <a:p>
            <a:pPr algn="ctr"/>
            <a:r>
              <a:rPr lang="en-US" sz="4000" b="1" dirty="0" smtClean="0"/>
              <a:t>POST THE TABULATION OF BIDS AND THE SUBCONTRACTORS LIST FOR THE LOWEST BID ON THE DEPARTMENT’S WEBSITE</a:t>
            </a:r>
            <a:endParaRPr lang="en-US" sz="4000" b="1" dirty="0"/>
          </a:p>
        </p:txBody>
      </p:sp>
      <p:sp>
        <p:nvSpPr>
          <p:cNvPr id="3" name="Content Placeholder 2"/>
          <p:cNvSpPr>
            <a:spLocks noGrp="1"/>
          </p:cNvSpPr>
          <p:nvPr>
            <p:ph idx="1"/>
          </p:nvPr>
        </p:nvSpPr>
        <p:spPr>
          <a:xfrm>
            <a:off x="856211" y="1388226"/>
            <a:ext cx="10307782" cy="4555374"/>
          </a:xfrm>
        </p:spPr>
        <p:txBody>
          <a:bodyPr>
            <a:noAutofit/>
          </a:bodyPr>
          <a:lstStyle/>
          <a:p>
            <a:pPr marL="0" indent="0">
              <a:buNone/>
            </a:pPr>
            <a:r>
              <a:rPr lang="en-US" sz="2800" dirty="0" smtClean="0"/>
              <a:t>	b.  Verify </a:t>
            </a:r>
            <a:r>
              <a:rPr lang="en-US" sz="2800" dirty="0"/>
              <a:t>that the bidder has signed the bid form, that it is </a:t>
            </a:r>
            <a:r>
              <a:rPr lang="en-US" sz="2800" dirty="0" smtClean="0"/>
              <a:t>					their original </a:t>
            </a:r>
            <a:r>
              <a:rPr lang="en-US" sz="2800" dirty="0"/>
              <a:t>signature, and that it is in ink.  If the bidder </a:t>
            </a:r>
            <a:r>
              <a:rPr lang="en-US" sz="2800" dirty="0" smtClean="0"/>
              <a:t>					failed </a:t>
            </a:r>
            <a:r>
              <a:rPr lang="en-US" sz="2800" dirty="0"/>
              <a:t>to </a:t>
            </a:r>
            <a:r>
              <a:rPr lang="en-US" sz="2800" dirty="0" smtClean="0"/>
              <a:t>sign </a:t>
            </a:r>
            <a:r>
              <a:rPr lang="en-US" sz="2800" dirty="0"/>
              <a:t>the bid form, announce the defect at the </a:t>
            </a:r>
            <a:r>
              <a:rPr lang="en-US" sz="2800" dirty="0" smtClean="0"/>
              <a:t>					B.O.</a:t>
            </a:r>
          </a:p>
          <a:p>
            <a:pPr marL="0" indent="0">
              <a:buNone/>
            </a:pPr>
            <a:r>
              <a:rPr lang="en-US" sz="2800" dirty="0" smtClean="0"/>
              <a:t>5.	</a:t>
            </a:r>
            <a:r>
              <a:rPr lang="en-US" sz="2800" dirty="0"/>
              <a:t>After the bids are opened and announced for the project, the </a:t>
            </a:r>
            <a:r>
              <a:rPr lang="en-US" sz="2800" dirty="0" smtClean="0"/>
              <a:t>			tabulation </a:t>
            </a:r>
            <a:r>
              <a:rPr lang="en-US" sz="2800" dirty="0"/>
              <a:t>of bids and the subcontractors list for the lowest </a:t>
            </a:r>
            <a:r>
              <a:rPr lang="en-US" sz="2800" dirty="0" smtClean="0"/>
              <a:t>				bid </a:t>
            </a:r>
            <a:r>
              <a:rPr lang="en-US" sz="2800" dirty="0"/>
              <a:t>are posted on the department's website</a:t>
            </a:r>
            <a:r>
              <a:rPr lang="en-US" sz="2800" dirty="0" smtClean="0"/>
              <a:t>.</a:t>
            </a:r>
          </a:p>
        </p:txBody>
      </p:sp>
      <p:sp>
        <p:nvSpPr>
          <p:cNvPr id="5" name="Slide Number Placeholder 4"/>
          <p:cNvSpPr>
            <a:spLocks noGrp="1"/>
          </p:cNvSpPr>
          <p:nvPr>
            <p:ph type="sldNum" sz="quarter" idx="12"/>
          </p:nvPr>
        </p:nvSpPr>
        <p:spPr/>
        <p:txBody>
          <a:bodyPr/>
          <a:lstStyle/>
          <a:p>
            <a:fld id="{5D84065D-F351-4B03-BD91-D8A6B8D4B362}" type="slidenum">
              <a:rPr lang="en-US" sz="1400" smtClean="0">
                <a:solidFill>
                  <a:prstClr val="white"/>
                </a:solidFill>
              </a:rPr>
              <a:pPr/>
              <a:t>75</a:t>
            </a:fld>
            <a:endParaRPr lang="en-US" sz="1400" dirty="0">
              <a:solidFill>
                <a:prstClr val="white"/>
              </a:solidFill>
            </a:endParaRPr>
          </a:p>
        </p:txBody>
      </p:sp>
    </p:spTree>
    <p:extLst>
      <p:ext uri="{BB962C8B-B14F-4D97-AF65-F5344CB8AC3E}">
        <p14:creationId xmlns:p14="http://schemas.microsoft.com/office/powerpoint/2010/main" val="36236314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16377"/>
            <a:ext cx="10131425" cy="1213659"/>
          </a:xfrm>
        </p:spPr>
        <p:txBody>
          <a:bodyPr>
            <a:normAutofit fontScale="90000"/>
          </a:bodyPr>
          <a:lstStyle/>
          <a:p>
            <a:pPr algn="ctr"/>
            <a:r>
              <a:rPr lang="en-US" sz="4000" b="1" dirty="0" smtClean="0"/>
              <a:t>CHECK THE BID FORM, BID BOND, AND SUBCONTRACTORS LIST FOR THE 4 LOWEST BIDS</a:t>
            </a:r>
            <a:endParaRPr lang="en-US" sz="4000" b="1" dirty="0"/>
          </a:p>
        </p:txBody>
      </p:sp>
      <p:sp>
        <p:nvSpPr>
          <p:cNvPr id="3" name="Content Placeholder 2"/>
          <p:cNvSpPr>
            <a:spLocks noGrp="1"/>
          </p:cNvSpPr>
          <p:nvPr>
            <p:ph idx="1"/>
          </p:nvPr>
        </p:nvSpPr>
        <p:spPr>
          <a:xfrm>
            <a:off x="685801" y="1180407"/>
            <a:ext cx="10478192" cy="4946073"/>
          </a:xfrm>
        </p:spPr>
        <p:txBody>
          <a:bodyPr>
            <a:noAutofit/>
          </a:bodyPr>
          <a:lstStyle/>
          <a:p>
            <a:pPr marL="0" indent="0">
              <a:buNone/>
            </a:pPr>
            <a:r>
              <a:rPr lang="en-US" sz="2800" dirty="0" smtClean="0"/>
              <a:t>6.  The bid form and the bid bond for the lowest 4 bids are checked for 	conformance to legal requirements and, if required, letters are sent 	to reject or warn the bidders because of problems with their bid 	submittal.  Go to the Department of Commerce &amp; Consumer Affairs' 	(DCCA's) Professional &amp; Vocational Licensing (PVL) Search website at 	</a:t>
            </a:r>
            <a:r>
              <a:rPr lang="en-US" sz="2800" u="sng" dirty="0" smtClean="0"/>
              <a:t>https://pvl.ehawaii.gov/pvlsearch/</a:t>
            </a:r>
            <a:r>
              <a:rPr lang="en-US" sz="2800" dirty="0" smtClean="0"/>
              <a:t> to verify that all of the required 	licenses for the contractors and their listed subcontractors are 	current and active.  Based </a:t>
            </a:r>
            <a:r>
              <a:rPr lang="en-US" sz="2800" dirty="0"/>
              <a:t>on the scope of </a:t>
            </a:r>
            <a:r>
              <a:rPr lang="en-US" sz="2800" dirty="0" smtClean="0"/>
              <a:t>work for </a:t>
            </a:r>
            <a:r>
              <a:rPr lang="en-US" sz="2800" dirty="0"/>
              <a:t>the project, </a:t>
            </a:r>
            <a:r>
              <a:rPr lang="en-US" sz="2800" dirty="0" smtClean="0"/>
              <a:t>	ensure </a:t>
            </a:r>
            <a:r>
              <a:rPr lang="en-US" sz="2800" dirty="0"/>
              <a:t>that all </a:t>
            </a:r>
            <a:r>
              <a:rPr lang="en-US" sz="2800" dirty="0" smtClean="0"/>
              <a:t>of the </a:t>
            </a:r>
            <a:r>
              <a:rPr lang="en-US" sz="2800" dirty="0"/>
              <a:t>required </a:t>
            </a:r>
            <a:r>
              <a:rPr lang="en-US" sz="2800" dirty="0" smtClean="0"/>
              <a:t>subcontractors </a:t>
            </a:r>
            <a:r>
              <a:rPr lang="en-US" sz="2800" dirty="0"/>
              <a:t>have </a:t>
            </a:r>
            <a:r>
              <a:rPr lang="en-US" sz="2800" dirty="0" smtClean="0"/>
              <a:t>been </a:t>
            </a:r>
            <a:r>
              <a:rPr lang="en-US" sz="2800" dirty="0"/>
              <a:t>listed for </a:t>
            </a:r>
            <a:r>
              <a:rPr lang="en-US" sz="2800" dirty="0" smtClean="0"/>
              <a:t>	each </a:t>
            </a:r>
            <a:r>
              <a:rPr lang="en-US" sz="2800" dirty="0"/>
              <a:t>contractor</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5D84065D-F351-4B03-BD91-D8A6B8D4B362}" type="slidenum">
              <a:rPr lang="en-US" sz="1400" smtClean="0">
                <a:solidFill>
                  <a:prstClr val="white"/>
                </a:solidFill>
              </a:rPr>
              <a:pPr/>
              <a:t>76</a:t>
            </a:fld>
            <a:endParaRPr lang="en-US" sz="1400" dirty="0">
              <a:solidFill>
                <a:prstClr val="white"/>
              </a:solidFill>
            </a:endParaRPr>
          </a:p>
        </p:txBody>
      </p:sp>
    </p:spTree>
    <p:extLst>
      <p:ext uri="{BB962C8B-B14F-4D97-AF65-F5344CB8AC3E}">
        <p14:creationId xmlns:p14="http://schemas.microsoft.com/office/powerpoint/2010/main" val="30810413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15635"/>
            <a:ext cx="10131425" cy="987428"/>
          </a:xfrm>
        </p:spPr>
        <p:txBody>
          <a:bodyPr>
            <a:normAutofit fontScale="90000"/>
          </a:bodyPr>
          <a:lstStyle/>
          <a:p>
            <a:pPr algn="ctr"/>
            <a:r>
              <a:rPr lang="en-US" sz="4000" b="1" dirty="0" smtClean="0"/>
              <a:t>Resolve any bid protest and then </a:t>
            </a:r>
            <a:br>
              <a:rPr lang="en-US" sz="4000" b="1" dirty="0" smtClean="0"/>
            </a:br>
            <a:r>
              <a:rPr lang="en-US" sz="4000" b="1" dirty="0" smtClean="0"/>
              <a:t>award the construction contract</a:t>
            </a:r>
            <a:endParaRPr lang="en-US" sz="4000" b="1" dirty="0"/>
          </a:p>
        </p:txBody>
      </p:sp>
      <p:sp>
        <p:nvSpPr>
          <p:cNvPr id="3" name="Content Placeholder 2"/>
          <p:cNvSpPr>
            <a:spLocks noGrp="1"/>
          </p:cNvSpPr>
          <p:nvPr>
            <p:ph idx="1"/>
          </p:nvPr>
        </p:nvSpPr>
        <p:spPr>
          <a:xfrm>
            <a:off x="685801" y="1795549"/>
            <a:ext cx="10245435" cy="3956857"/>
          </a:xfrm>
        </p:spPr>
        <p:txBody>
          <a:bodyPr>
            <a:normAutofit fontScale="70000" lnSpcReduction="20000"/>
          </a:bodyPr>
          <a:lstStyle/>
          <a:p>
            <a:pPr marL="0" lvl="0" indent="0">
              <a:buNone/>
            </a:pPr>
            <a:r>
              <a:rPr lang="en-US" sz="4000" dirty="0" smtClean="0"/>
              <a:t>7. 	If </a:t>
            </a:r>
            <a:r>
              <a:rPr lang="en-US" sz="4000" dirty="0"/>
              <a:t>a bid protest is received, the department is not to do </a:t>
            </a:r>
            <a:r>
              <a:rPr lang="en-US" sz="4000" dirty="0" smtClean="0"/>
              <a:t>anything 	that furthers </a:t>
            </a:r>
            <a:r>
              <a:rPr lang="en-US" sz="4000" dirty="0"/>
              <a:t>the award of the </a:t>
            </a:r>
            <a:r>
              <a:rPr lang="en-US" sz="4000" dirty="0" smtClean="0"/>
              <a:t>construction contract until </a:t>
            </a:r>
            <a:r>
              <a:rPr lang="en-US" sz="4000" dirty="0"/>
              <a:t>the </a:t>
            </a:r>
            <a:r>
              <a:rPr lang="en-US" sz="4000" dirty="0" smtClean="0"/>
              <a:t>bid 	protest has been resolved</a:t>
            </a:r>
            <a:r>
              <a:rPr lang="en-US" sz="4000" dirty="0"/>
              <a:t>.  Within 10 days </a:t>
            </a:r>
            <a:r>
              <a:rPr lang="en-US" sz="4000" dirty="0" smtClean="0"/>
              <a:t>of the </a:t>
            </a:r>
            <a:r>
              <a:rPr lang="en-US" sz="4000" dirty="0"/>
              <a:t>final </a:t>
            </a:r>
            <a:r>
              <a:rPr lang="en-US" sz="4000" dirty="0" smtClean="0"/>
              <a:t>outcome </a:t>
            </a:r>
            <a:r>
              <a:rPr lang="en-US" sz="4000" dirty="0"/>
              <a:t>of </a:t>
            </a:r>
            <a:r>
              <a:rPr lang="en-US" sz="4000" dirty="0" smtClean="0"/>
              <a:t>	the protest</a:t>
            </a:r>
            <a:r>
              <a:rPr lang="en-US" sz="4000" dirty="0"/>
              <a:t>, </a:t>
            </a:r>
            <a:r>
              <a:rPr lang="en-US" sz="4000" dirty="0" smtClean="0"/>
              <a:t>	complete the Report </a:t>
            </a:r>
            <a:r>
              <a:rPr lang="en-US" sz="4000" dirty="0"/>
              <a:t>on </a:t>
            </a:r>
            <a:r>
              <a:rPr lang="en-US" sz="4000" dirty="0" smtClean="0"/>
              <a:t>Procurement 	Protest </a:t>
            </a:r>
            <a:r>
              <a:rPr lang="en-US" sz="4000" dirty="0"/>
              <a:t>(Form </a:t>
            </a:r>
            <a:r>
              <a:rPr lang="en-US" sz="4000" dirty="0" smtClean="0"/>
              <a:t>	SPO-043</a:t>
            </a:r>
            <a:r>
              <a:rPr lang="en-US" sz="4000" dirty="0"/>
              <a:t>) which can </a:t>
            </a:r>
            <a:r>
              <a:rPr lang="en-US" sz="4000" dirty="0" smtClean="0"/>
              <a:t>be found on </a:t>
            </a:r>
            <a:r>
              <a:rPr lang="en-US" sz="4000" dirty="0"/>
              <a:t>the </a:t>
            </a:r>
            <a:r>
              <a:rPr lang="en-US" sz="4000" dirty="0" smtClean="0"/>
              <a:t>State Procurement </a:t>
            </a:r>
            <a:r>
              <a:rPr lang="en-US" sz="4000" dirty="0"/>
              <a:t>Office's </a:t>
            </a:r>
            <a:r>
              <a:rPr lang="en-US" sz="4000" dirty="0" smtClean="0"/>
              <a:t>	website </a:t>
            </a:r>
            <a:r>
              <a:rPr lang="en-US" sz="4000" dirty="0"/>
              <a:t>at </a:t>
            </a:r>
            <a:r>
              <a:rPr lang="en-US" sz="4000" u="sng" dirty="0" smtClean="0"/>
              <a:t>spo.hawaii.gov</a:t>
            </a:r>
            <a:r>
              <a:rPr lang="en-US" sz="4000" dirty="0" smtClean="0"/>
              <a:t>.</a:t>
            </a:r>
          </a:p>
          <a:p>
            <a:pPr marL="0" lvl="0" indent="0">
              <a:buNone/>
            </a:pPr>
            <a:r>
              <a:rPr lang="en-US" sz="4000" dirty="0" smtClean="0"/>
              <a:t>8.	Upon </a:t>
            </a:r>
            <a:r>
              <a:rPr lang="en-US" sz="4000" dirty="0"/>
              <a:t>receiving the recommendation for award from the </a:t>
            </a:r>
            <a:r>
              <a:rPr lang="en-US" sz="4000" dirty="0" smtClean="0"/>
              <a:t>project 	coordinator (</a:t>
            </a:r>
            <a:r>
              <a:rPr lang="en-US" sz="4000" dirty="0"/>
              <a:t>PC), the construction contract and </a:t>
            </a:r>
            <a:r>
              <a:rPr lang="en-US" sz="4000" dirty="0" smtClean="0"/>
              <a:t>encumbrance 	forms </a:t>
            </a:r>
            <a:r>
              <a:rPr lang="en-US" sz="4000" dirty="0"/>
              <a:t>are </a:t>
            </a:r>
            <a:r>
              <a:rPr lang="en-US" sz="4000" dirty="0" smtClean="0"/>
              <a:t>prepared</a:t>
            </a:r>
            <a:r>
              <a:rPr lang="en-US" sz="4000" dirty="0"/>
              <a:t>, the </a:t>
            </a:r>
            <a:r>
              <a:rPr lang="en-US" sz="4000" dirty="0" smtClean="0"/>
              <a:t>award </a:t>
            </a:r>
            <a:r>
              <a:rPr lang="en-US" sz="4000" dirty="0"/>
              <a:t>letter is sent </a:t>
            </a:r>
            <a:r>
              <a:rPr lang="en-US" sz="4000" dirty="0" smtClean="0"/>
              <a:t>to </a:t>
            </a:r>
            <a:r>
              <a:rPr lang="en-US" sz="4000" dirty="0"/>
              <a:t>the </a:t>
            </a:r>
            <a:r>
              <a:rPr lang="en-US" sz="4000" dirty="0" smtClean="0"/>
              <a:t>contractor, and 	the </a:t>
            </a:r>
            <a:r>
              <a:rPr lang="en-US" sz="4000" dirty="0"/>
              <a:t>award is </a:t>
            </a:r>
            <a:r>
              <a:rPr lang="en-US" sz="4000" dirty="0" smtClean="0"/>
              <a:t>posted </a:t>
            </a:r>
            <a:r>
              <a:rPr lang="en-US" sz="4000" dirty="0"/>
              <a:t>on the </a:t>
            </a:r>
            <a:r>
              <a:rPr lang="en-US" sz="4000" dirty="0" smtClean="0"/>
              <a:t>department's </a:t>
            </a:r>
            <a:r>
              <a:rPr lang="en-US" sz="4000" dirty="0"/>
              <a:t>website.</a:t>
            </a:r>
          </a:p>
          <a:p>
            <a:pPr marL="0" indent="0">
              <a:buNone/>
            </a:pPr>
            <a:endParaRPr lang="en-US" sz="2700" dirty="0" smtClean="0"/>
          </a:p>
        </p:txBody>
      </p:sp>
      <p:sp>
        <p:nvSpPr>
          <p:cNvPr id="4" name="Slide Number Placeholder 3"/>
          <p:cNvSpPr>
            <a:spLocks noGrp="1"/>
          </p:cNvSpPr>
          <p:nvPr>
            <p:ph type="sldNum" sz="quarter" idx="12"/>
          </p:nvPr>
        </p:nvSpPr>
        <p:spPr/>
        <p:txBody>
          <a:bodyPr/>
          <a:lstStyle/>
          <a:p>
            <a:fld id="{5D84065D-F351-4B03-BD91-D8A6B8D4B362}" type="slidenum">
              <a:rPr lang="en-US" sz="1400" smtClean="0">
                <a:solidFill>
                  <a:prstClr val="white"/>
                </a:solidFill>
              </a:rPr>
              <a:pPr/>
              <a:t>77</a:t>
            </a:fld>
            <a:endParaRPr lang="en-US" sz="1400" dirty="0">
              <a:solidFill>
                <a:prstClr val="white"/>
              </a:solidFill>
            </a:endParaRPr>
          </a:p>
        </p:txBody>
      </p:sp>
    </p:spTree>
    <p:extLst>
      <p:ext uri="{BB962C8B-B14F-4D97-AF65-F5344CB8AC3E}">
        <p14:creationId xmlns:p14="http://schemas.microsoft.com/office/powerpoint/2010/main" val="5225965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07573"/>
            <a:ext cx="10131425" cy="798020"/>
          </a:xfrm>
        </p:spPr>
        <p:txBody>
          <a:bodyPr>
            <a:normAutofit fontScale="90000"/>
          </a:bodyPr>
          <a:lstStyle/>
          <a:p>
            <a:pPr algn="ctr"/>
            <a:r>
              <a:rPr lang="en-US" sz="4000" b="1" dirty="0" smtClean="0"/>
              <a:t>Determine the ntp date and </a:t>
            </a:r>
            <a:br>
              <a:rPr lang="en-US" sz="4000" b="1" dirty="0" smtClean="0"/>
            </a:br>
            <a:r>
              <a:rPr lang="en-US" sz="4000" b="1" dirty="0" smtClean="0"/>
              <a:t>then send a ntp letter</a:t>
            </a:r>
            <a:endParaRPr lang="en-US" sz="4000" b="1" dirty="0"/>
          </a:p>
        </p:txBody>
      </p:sp>
      <p:sp>
        <p:nvSpPr>
          <p:cNvPr id="3" name="Content Placeholder 2"/>
          <p:cNvSpPr>
            <a:spLocks noGrp="1"/>
          </p:cNvSpPr>
          <p:nvPr>
            <p:ph idx="1"/>
          </p:nvPr>
        </p:nvSpPr>
        <p:spPr>
          <a:xfrm>
            <a:off x="685801" y="1346662"/>
            <a:ext cx="10131425" cy="3250276"/>
          </a:xfrm>
        </p:spPr>
        <p:txBody>
          <a:bodyPr>
            <a:normAutofit/>
          </a:bodyPr>
          <a:lstStyle/>
          <a:p>
            <a:pPr marL="0" indent="0">
              <a:buNone/>
            </a:pPr>
            <a:endParaRPr lang="en-US" sz="3600" dirty="0"/>
          </a:p>
          <a:p>
            <a:pPr marL="0" lvl="0" indent="0">
              <a:buNone/>
            </a:pPr>
            <a:r>
              <a:rPr lang="en-US" sz="2800" dirty="0" smtClean="0"/>
              <a:t>9.  After </a:t>
            </a:r>
            <a:r>
              <a:rPr lang="en-US" sz="2800" dirty="0"/>
              <a:t>the notice to proceed (NTP) date is agreed to by the PC, </a:t>
            </a:r>
            <a:r>
              <a:rPr lang="en-US" sz="2800" dirty="0" smtClean="0"/>
              <a:t>		the </a:t>
            </a:r>
            <a:r>
              <a:rPr lang="en-US" sz="2800" dirty="0"/>
              <a:t>Construction Management Branch, the contractor, and the </a:t>
            </a:r>
            <a:r>
              <a:rPr lang="en-US" sz="2800" dirty="0" smtClean="0"/>
              <a:t>		user </a:t>
            </a:r>
            <a:r>
              <a:rPr lang="en-US" sz="2800" dirty="0"/>
              <a:t>agency, a NTP letter is sent to the contractor indicating </a:t>
            </a:r>
            <a:r>
              <a:rPr lang="en-US" sz="2800" dirty="0" smtClean="0"/>
              <a:t>			the </a:t>
            </a:r>
            <a:r>
              <a:rPr lang="en-US" sz="2800" dirty="0"/>
              <a:t>contract amount, date of authorization to proceed, </a:t>
            </a:r>
            <a:r>
              <a:rPr lang="en-US" sz="2800" dirty="0" smtClean="0"/>
              <a:t>				contract </a:t>
            </a:r>
            <a:r>
              <a:rPr lang="en-US" sz="2800" dirty="0"/>
              <a:t>completion time, and completion date.</a:t>
            </a:r>
          </a:p>
        </p:txBody>
      </p:sp>
      <p:sp>
        <p:nvSpPr>
          <p:cNvPr id="4" name="Slide Number Placeholder 3"/>
          <p:cNvSpPr>
            <a:spLocks noGrp="1"/>
          </p:cNvSpPr>
          <p:nvPr>
            <p:ph type="sldNum" sz="quarter" idx="12"/>
          </p:nvPr>
        </p:nvSpPr>
        <p:spPr/>
        <p:txBody>
          <a:bodyPr/>
          <a:lstStyle/>
          <a:p>
            <a:fld id="{5D84065D-F351-4B03-BD91-D8A6B8D4B362}" type="slidenum">
              <a:rPr lang="en-US" sz="1400" smtClean="0">
                <a:solidFill>
                  <a:prstClr val="white"/>
                </a:solidFill>
              </a:rPr>
              <a:pPr/>
              <a:t>78</a:t>
            </a:fld>
            <a:endParaRPr lang="en-US" sz="1400" dirty="0">
              <a:solidFill>
                <a:prstClr val="white"/>
              </a:solidFill>
            </a:endParaRPr>
          </a:p>
        </p:txBody>
      </p:sp>
    </p:spTree>
    <p:extLst>
      <p:ext uri="{BB962C8B-B14F-4D97-AF65-F5344CB8AC3E}">
        <p14:creationId xmlns:p14="http://schemas.microsoft.com/office/powerpoint/2010/main" val="22646580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79025" y="1989205"/>
            <a:ext cx="7197726" cy="1784773"/>
          </a:xfrm>
        </p:spPr>
        <p:txBody>
          <a:bodyPr>
            <a:normAutofit/>
          </a:bodyPr>
          <a:lstStyle/>
          <a:p>
            <a:r>
              <a:rPr lang="en-US" sz="5400" b="1" dirty="0"/>
              <a:t>Mahalo</a:t>
            </a:r>
          </a:p>
        </p:txBody>
      </p:sp>
    </p:spTree>
    <p:extLst>
      <p:ext uri="{BB962C8B-B14F-4D97-AF65-F5344CB8AC3E}">
        <p14:creationId xmlns:p14="http://schemas.microsoft.com/office/powerpoint/2010/main" val="340491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96146"/>
            <a:ext cx="10364451" cy="1177070"/>
          </a:xfrm>
        </p:spPr>
        <p:txBody>
          <a:bodyPr>
            <a:normAutofit/>
          </a:bodyPr>
          <a:lstStyle/>
          <a:p>
            <a:r>
              <a:rPr lang="en-US" sz="4800" dirty="0"/>
              <a:t>REASON FOR TRAINING BY DAGS</a:t>
            </a:r>
          </a:p>
        </p:txBody>
      </p:sp>
      <p:sp>
        <p:nvSpPr>
          <p:cNvPr id="3" name="Content Placeholder 2"/>
          <p:cNvSpPr>
            <a:spLocks noGrp="1"/>
          </p:cNvSpPr>
          <p:nvPr>
            <p:ph idx="1"/>
          </p:nvPr>
        </p:nvSpPr>
        <p:spPr>
          <a:xfrm>
            <a:off x="913774" y="1435261"/>
            <a:ext cx="10363826" cy="5081286"/>
          </a:xfrm>
        </p:spPr>
        <p:txBody>
          <a:bodyPr>
            <a:normAutofit fontScale="85000" lnSpcReduction="20000"/>
          </a:bodyPr>
          <a:lstStyle/>
          <a:p>
            <a:r>
              <a:rPr lang="en-US" sz="3200" dirty="0"/>
              <a:t>DAGS is the State centralized engineering agency and was found to adhere to best practices as determined by the </a:t>
            </a:r>
            <a:r>
              <a:rPr lang="en-US" sz="3200" dirty="0" smtClean="0"/>
              <a:t>Auditor regarding:</a:t>
            </a:r>
            <a:endParaRPr lang="en-US" sz="3200" dirty="0"/>
          </a:p>
          <a:p>
            <a:pPr lvl="1"/>
            <a:r>
              <a:rPr lang="en-US" sz="3000" dirty="0"/>
              <a:t>Timelines</a:t>
            </a:r>
          </a:p>
          <a:p>
            <a:pPr lvl="1"/>
            <a:r>
              <a:rPr lang="en-US" sz="3000" dirty="0"/>
              <a:t>Payment Tracking</a:t>
            </a:r>
          </a:p>
          <a:p>
            <a:pPr lvl="1"/>
            <a:r>
              <a:rPr lang="en-US" sz="3000" dirty="0"/>
              <a:t>Stakeholder </a:t>
            </a:r>
            <a:r>
              <a:rPr lang="en-US" sz="3000" dirty="0" smtClean="0"/>
              <a:t>involvement</a:t>
            </a:r>
            <a:endParaRPr lang="en-US" sz="3200" cap="none" dirty="0" smtClean="0"/>
          </a:p>
          <a:p>
            <a:r>
              <a:rPr lang="en-US" sz="3200" cap="none" dirty="0" smtClean="0"/>
              <a:t>Act 241, SLH </a:t>
            </a:r>
            <a:r>
              <a:rPr lang="en-US" sz="3200" cap="none" dirty="0"/>
              <a:t>2016.  Implement findings of Auditor by having DAGS conduct annual </a:t>
            </a:r>
            <a:r>
              <a:rPr lang="en-US" sz="3200" cap="none" dirty="0" smtClean="0"/>
              <a:t>training for the engineering personnel of all executive departments and state agencies that manage their own CIP Projects.</a:t>
            </a:r>
          </a:p>
          <a:p>
            <a:r>
              <a:rPr lang="en-US" sz="3200" dirty="0" smtClean="0"/>
              <a:t>Each Department and Agency shall provide orientation training for new employees in addition to ensuring engineering personnel receive annual training.</a:t>
            </a:r>
            <a:endParaRPr lang="en-US" sz="3200" cap="none" dirty="0" smtClean="0"/>
          </a:p>
          <a:p>
            <a:pPr marL="393700" lvl="1" indent="0">
              <a:buNone/>
            </a:pPr>
            <a:endParaRPr lang="en-US" sz="3000" cap="none" dirty="0" smtClean="0"/>
          </a:p>
          <a:p>
            <a:pPr lvl="1"/>
            <a:endParaRPr lang="en-US" sz="3000" cap="none" dirty="0"/>
          </a:p>
        </p:txBody>
      </p:sp>
    </p:spTree>
    <p:extLst>
      <p:ext uri="{BB962C8B-B14F-4D97-AF65-F5344CB8AC3E}">
        <p14:creationId xmlns:p14="http://schemas.microsoft.com/office/powerpoint/2010/main" val="26026082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7967" y="350728"/>
            <a:ext cx="9732158" cy="5135671"/>
          </a:xfrm>
        </p:spPr>
        <p:txBody>
          <a:bodyPr anchor="ctr">
            <a:normAutofit/>
          </a:bodyPr>
          <a:lstStyle/>
          <a:p>
            <a:pPr algn="ctr"/>
            <a:r>
              <a:rPr lang="en-US" b="1" u="sng" dirty="0" smtClean="0"/>
              <a:t>construction PHASE</a:t>
            </a:r>
            <a:r>
              <a:rPr lang="en-US" smtClean="0"/>
              <a:t/>
            </a:r>
            <a:br>
              <a:rPr lang="en-US" smtClean="0"/>
            </a:br>
            <a:r>
              <a:rPr lang="en-US" smtClean="0"/>
              <a:t>(Final Draft)</a:t>
            </a:r>
            <a:r>
              <a:rPr lang="en-US" sz="2700" dirty="0" smtClean="0"/>
              <a:t/>
            </a:r>
            <a:br>
              <a:rPr lang="en-US" sz="2700" dirty="0" smtClean="0"/>
            </a:br>
            <a:r>
              <a:rPr lang="en-US" sz="2700" dirty="0" smtClean="0"/>
              <a:t>DAGS – PUBLIC WORKS</a:t>
            </a:r>
            <a:br>
              <a:rPr lang="en-US" sz="2700" dirty="0" smtClean="0"/>
            </a:br>
            <a:r>
              <a:rPr lang="en-US" sz="2700" dirty="0" smtClean="0"/>
              <a:t>construction management branch</a:t>
            </a:r>
            <a:br>
              <a:rPr lang="en-US" sz="2700" dirty="0" smtClean="0"/>
            </a:br>
            <a:r>
              <a:rPr lang="en-US" sz="2700" dirty="0"/>
              <a:t/>
            </a:r>
            <a:br>
              <a:rPr lang="en-US" sz="2700" dirty="0"/>
            </a:br>
            <a:r>
              <a:rPr lang="en-US" sz="2700" dirty="0" smtClean="0"/>
              <a:t>Eric k. Nishimoto</a:t>
            </a:r>
            <a:br>
              <a:rPr lang="en-US" sz="2700" dirty="0" smtClean="0"/>
            </a:br>
            <a:r>
              <a:rPr lang="en-US" sz="2700" dirty="0" smtClean="0"/>
              <a:t>acting branch chief</a:t>
            </a:r>
            <a:br>
              <a:rPr lang="en-US" sz="2700" dirty="0" smtClean="0"/>
            </a:br>
            <a:r>
              <a:rPr lang="en-US" sz="2700" dirty="0" smtClean="0"/>
              <a:t>construction management branch</a:t>
            </a:r>
            <a:endParaRPr lang="en-US" sz="2700" dirty="0"/>
          </a:p>
        </p:txBody>
      </p:sp>
    </p:spTree>
    <p:extLst>
      <p:ext uri="{BB962C8B-B14F-4D97-AF65-F5344CB8AC3E}">
        <p14:creationId xmlns:p14="http://schemas.microsoft.com/office/powerpoint/2010/main" val="37171750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43001"/>
          </a:xfrm>
        </p:spPr>
        <p:txBody>
          <a:bodyPr>
            <a:noAutofit/>
          </a:bodyPr>
          <a:lstStyle/>
          <a:p>
            <a:r>
              <a:rPr lang="en-US" sz="4000" b="1" u="sng" dirty="0" smtClean="0"/>
              <a:t>CONSTRUCTION phase</a:t>
            </a:r>
            <a:endParaRPr lang="en-US" sz="4000" b="1" u="sng" dirty="0"/>
          </a:p>
        </p:txBody>
      </p:sp>
      <p:sp>
        <p:nvSpPr>
          <p:cNvPr id="3" name="Content Placeholder 2"/>
          <p:cNvSpPr>
            <a:spLocks noGrp="1"/>
          </p:cNvSpPr>
          <p:nvPr>
            <p:ph idx="1"/>
          </p:nvPr>
        </p:nvSpPr>
        <p:spPr>
          <a:xfrm>
            <a:off x="685801" y="964503"/>
            <a:ext cx="10864900" cy="5124548"/>
          </a:xfrm>
        </p:spPr>
        <p:txBody>
          <a:bodyPr anchor="t">
            <a:normAutofit/>
          </a:bodyPr>
          <a:lstStyle/>
          <a:p>
            <a:pPr marL="0" indent="0" algn="just">
              <a:buNone/>
            </a:pPr>
            <a:endParaRPr lang="en-US" sz="2800" dirty="0" smtClean="0"/>
          </a:p>
          <a:p>
            <a:pPr algn="just"/>
            <a:r>
              <a:rPr lang="en-US" sz="2800" dirty="0" smtClean="0"/>
              <a:t>PRE-CONSTRUCTION</a:t>
            </a:r>
          </a:p>
          <a:p>
            <a:pPr algn="just"/>
            <a:endParaRPr lang="en-US" sz="800" dirty="0" smtClean="0"/>
          </a:p>
          <a:p>
            <a:r>
              <a:rPr lang="en-US" sz="2800" dirty="0" smtClean="0"/>
              <a:t>NOTICE TO PROCEED, EXECUTION AND CONTROL OF CONSTRUCTION</a:t>
            </a:r>
          </a:p>
          <a:p>
            <a:pPr marL="0" indent="0">
              <a:buNone/>
            </a:pPr>
            <a:endParaRPr lang="en-US" sz="800" dirty="0"/>
          </a:p>
          <a:p>
            <a:r>
              <a:rPr lang="en-US" sz="2600" dirty="0" smtClean="0"/>
              <a:t>ACCEPTANCE AND CLOSEOUT</a:t>
            </a:r>
          </a:p>
          <a:p>
            <a:pPr lvl="1"/>
            <a:endParaRPr lang="en-US" sz="2400" dirty="0"/>
          </a:p>
          <a:p>
            <a:pPr lvl="1"/>
            <a:endParaRPr lang="en-US" sz="2600" dirty="0"/>
          </a:p>
        </p:txBody>
      </p:sp>
    </p:spTree>
    <p:extLst>
      <p:ext uri="{BB962C8B-B14F-4D97-AF65-F5344CB8AC3E}">
        <p14:creationId xmlns:p14="http://schemas.microsoft.com/office/powerpoint/2010/main" val="1122032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43001"/>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122218"/>
            <a:ext cx="10864900" cy="5735782"/>
          </a:xfrm>
        </p:spPr>
        <p:txBody>
          <a:bodyPr>
            <a:normAutofit/>
          </a:bodyPr>
          <a:lstStyle/>
          <a:p>
            <a:r>
              <a:rPr lang="en-US" sz="3200" dirty="0" smtClean="0"/>
              <a:t>PRE-CONSTRUCTION PHASE</a:t>
            </a:r>
          </a:p>
          <a:p>
            <a:pPr lvl="1"/>
            <a:r>
              <a:rPr lang="en-US" sz="2800" dirty="0" smtClean="0"/>
              <a:t>Award of Construction </a:t>
            </a:r>
            <a:r>
              <a:rPr lang="en-US" sz="2800" dirty="0"/>
              <a:t>Contract</a:t>
            </a:r>
          </a:p>
          <a:p>
            <a:pPr lvl="2">
              <a:buFont typeface="Wingdings" panose="05000000000000000000" pitchFamily="2" charset="2"/>
              <a:buChar char="§"/>
            </a:pPr>
            <a:r>
              <a:rPr lang="en-US" sz="2800" dirty="0"/>
              <a:t>Commencement </a:t>
            </a:r>
            <a:r>
              <a:rPr lang="en-US" sz="2800" dirty="0" smtClean="0"/>
              <a:t>Requirements</a:t>
            </a:r>
          </a:p>
          <a:p>
            <a:pPr lvl="1"/>
            <a:r>
              <a:rPr lang="en-US" sz="2800" dirty="0" smtClean="0"/>
              <a:t>Pre-con meeting</a:t>
            </a:r>
          </a:p>
          <a:p>
            <a:pPr lvl="1"/>
            <a:r>
              <a:rPr lang="en-US" sz="2800" dirty="0" smtClean="0"/>
              <a:t>Other meetings as necessary or required</a:t>
            </a:r>
          </a:p>
          <a:p>
            <a:pPr marL="457200" lvl="1" indent="0">
              <a:buNone/>
            </a:pPr>
            <a:endParaRPr lang="en-US" sz="1200" dirty="0" smtClean="0"/>
          </a:p>
          <a:p>
            <a:pPr lvl="1"/>
            <a:r>
              <a:rPr lang="en-US" sz="2800" dirty="0" smtClean="0"/>
              <a:t>Understand the projects scope, budget, schedule and need date</a:t>
            </a:r>
          </a:p>
          <a:p>
            <a:pPr lvl="1"/>
            <a:r>
              <a:rPr lang="en-US" sz="2800" dirty="0" smtClean="0"/>
              <a:t>Re-assess project Risks</a:t>
            </a:r>
          </a:p>
          <a:p>
            <a:pPr marL="457200" lvl="1" indent="0">
              <a:buNone/>
            </a:pPr>
            <a:endParaRPr lang="en-US" sz="3200" dirty="0"/>
          </a:p>
          <a:p>
            <a:pPr lvl="1"/>
            <a:endParaRPr lang="en-US" sz="2600" dirty="0"/>
          </a:p>
        </p:txBody>
      </p:sp>
    </p:spTree>
    <p:extLst>
      <p:ext uri="{BB962C8B-B14F-4D97-AF65-F5344CB8AC3E}">
        <p14:creationId xmlns:p14="http://schemas.microsoft.com/office/powerpoint/2010/main" val="42128326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709276"/>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122218"/>
            <a:ext cx="10864900" cy="5366264"/>
          </a:xfrm>
        </p:spPr>
        <p:txBody>
          <a:bodyPr anchor="t">
            <a:normAutofit lnSpcReduction="10000"/>
          </a:bodyPr>
          <a:lstStyle/>
          <a:p>
            <a:pPr marL="0" indent="0">
              <a:buNone/>
            </a:pPr>
            <a:endParaRPr lang="en-US" sz="1200" dirty="0" smtClean="0"/>
          </a:p>
          <a:p>
            <a:pPr algn="just"/>
            <a:r>
              <a:rPr lang="en-US" sz="3400" dirty="0" smtClean="0"/>
              <a:t>PRE-CONSTRUCTION PHASE</a:t>
            </a:r>
          </a:p>
          <a:p>
            <a:pPr lvl="1"/>
            <a:r>
              <a:rPr lang="en-US" sz="3200" dirty="0" smtClean="0"/>
              <a:t>Award of Construction </a:t>
            </a:r>
            <a:r>
              <a:rPr lang="en-US" sz="3200" dirty="0"/>
              <a:t>Contract</a:t>
            </a:r>
          </a:p>
          <a:p>
            <a:pPr lvl="2"/>
            <a:r>
              <a:rPr lang="en-US" sz="3000" dirty="0" smtClean="0"/>
              <a:t>Upon Letter of Award:</a:t>
            </a:r>
          </a:p>
          <a:p>
            <a:pPr lvl="3"/>
            <a:r>
              <a:rPr lang="en-US" sz="2800" dirty="0" smtClean="0"/>
              <a:t>Execute contract, including performance and payment bonds</a:t>
            </a:r>
          </a:p>
          <a:p>
            <a:pPr lvl="3"/>
            <a:r>
              <a:rPr lang="en-US" sz="2800" dirty="0" smtClean="0"/>
              <a:t>Obtain construction permits and approvals</a:t>
            </a:r>
          </a:p>
          <a:p>
            <a:pPr lvl="3"/>
            <a:r>
              <a:rPr lang="en-US" sz="2800" dirty="0" smtClean="0"/>
              <a:t>Submit required submittals for review and approval</a:t>
            </a:r>
          </a:p>
          <a:p>
            <a:pPr lvl="2"/>
            <a:endParaRPr lang="en-US" sz="3000" dirty="0"/>
          </a:p>
          <a:p>
            <a:pPr lvl="2"/>
            <a:r>
              <a:rPr lang="en-US" sz="3000" dirty="0" smtClean="0"/>
              <a:t>If the above is not timely, it can affect the construction schedule</a:t>
            </a:r>
          </a:p>
          <a:p>
            <a:pPr lvl="2"/>
            <a:endParaRPr lang="en-US" sz="3000" dirty="0" smtClean="0"/>
          </a:p>
          <a:p>
            <a:pPr marL="457200" lvl="1" indent="0">
              <a:buNone/>
            </a:pPr>
            <a:endParaRPr lang="en-US" sz="3200" dirty="0"/>
          </a:p>
          <a:p>
            <a:pPr lvl="1"/>
            <a:endParaRPr lang="en-US" sz="2600" dirty="0"/>
          </a:p>
        </p:txBody>
      </p:sp>
    </p:spTree>
    <p:extLst>
      <p:ext uri="{BB962C8B-B14F-4D97-AF65-F5344CB8AC3E}">
        <p14:creationId xmlns:p14="http://schemas.microsoft.com/office/powerpoint/2010/main" val="33715577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43001"/>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964503"/>
            <a:ext cx="10864900" cy="5124548"/>
          </a:xfrm>
        </p:spPr>
        <p:txBody>
          <a:bodyPr anchor="t">
            <a:normAutofit fontScale="92500" lnSpcReduction="10000"/>
          </a:bodyPr>
          <a:lstStyle/>
          <a:p>
            <a:pPr marL="0" indent="0">
              <a:buNone/>
            </a:pPr>
            <a:endParaRPr lang="en-US" sz="1200" dirty="0" smtClean="0"/>
          </a:p>
          <a:p>
            <a:r>
              <a:rPr lang="en-US" sz="3400" dirty="0" smtClean="0"/>
              <a:t>PRE-CONSTRUCTION PHASE</a:t>
            </a:r>
          </a:p>
          <a:p>
            <a:pPr lvl="1"/>
            <a:r>
              <a:rPr lang="en-US" sz="3200" dirty="0" smtClean="0"/>
              <a:t>Commencement Requirements – Prior to start of construction, Contractor shall:</a:t>
            </a:r>
          </a:p>
          <a:p>
            <a:pPr lvl="2"/>
            <a:r>
              <a:rPr lang="en-US" sz="3000" dirty="0" smtClean="0"/>
              <a:t>Pick-up and pay for any pre-processed permits/licenses</a:t>
            </a:r>
          </a:p>
          <a:p>
            <a:pPr lvl="2"/>
            <a:r>
              <a:rPr lang="en-US" sz="3000" b="1" dirty="0" smtClean="0"/>
              <a:t>Construction </a:t>
            </a:r>
            <a:r>
              <a:rPr lang="en-US" sz="3000" b="1" dirty="0"/>
              <a:t>S</a:t>
            </a:r>
            <a:r>
              <a:rPr lang="en-US" sz="3000" b="1" dirty="0" smtClean="0"/>
              <a:t>chedule</a:t>
            </a:r>
            <a:endParaRPr lang="en-US" sz="3000" dirty="0" smtClean="0"/>
          </a:p>
          <a:p>
            <a:pPr lvl="2"/>
            <a:r>
              <a:rPr lang="en-US" sz="3000" b="1" dirty="0" smtClean="0"/>
              <a:t>Schedule of Prices</a:t>
            </a:r>
            <a:endParaRPr lang="en-US" sz="3000" dirty="0" smtClean="0"/>
          </a:p>
          <a:p>
            <a:pPr lvl="2"/>
            <a:r>
              <a:rPr lang="en-US" sz="3000" dirty="0" smtClean="0"/>
              <a:t>Proof of Insurance Coverage (include State as </a:t>
            </a:r>
            <a:r>
              <a:rPr lang="en-US" sz="3000" dirty="0" err="1" smtClean="0"/>
              <a:t>Add’l</a:t>
            </a:r>
            <a:r>
              <a:rPr lang="en-US" sz="3000" dirty="0" smtClean="0"/>
              <a:t> Insured)</a:t>
            </a:r>
          </a:p>
          <a:p>
            <a:pPr lvl="1"/>
            <a:r>
              <a:rPr lang="en-US" sz="3200" dirty="0" smtClean="0"/>
              <a:t>No work allowed until the above is obtained, unless approved by the Contracting Officer</a:t>
            </a:r>
          </a:p>
          <a:p>
            <a:pPr marL="457200" lvl="1" indent="0">
              <a:buNone/>
            </a:pPr>
            <a:endParaRPr lang="en-US" sz="3200" dirty="0"/>
          </a:p>
          <a:p>
            <a:pPr lvl="1"/>
            <a:endParaRPr lang="en-US" sz="2600" dirty="0"/>
          </a:p>
        </p:txBody>
      </p:sp>
    </p:spTree>
    <p:extLst>
      <p:ext uri="{BB962C8B-B14F-4D97-AF65-F5344CB8AC3E}">
        <p14:creationId xmlns:p14="http://schemas.microsoft.com/office/powerpoint/2010/main" val="16910982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43001"/>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964503"/>
            <a:ext cx="10864900" cy="5560988"/>
          </a:xfrm>
        </p:spPr>
        <p:txBody>
          <a:bodyPr anchor="t">
            <a:normAutofit fontScale="85000" lnSpcReduction="20000"/>
          </a:bodyPr>
          <a:lstStyle/>
          <a:p>
            <a:pPr marL="0" indent="0">
              <a:buNone/>
            </a:pPr>
            <a:endParaRPr lang="en-US" sz="1200" dirty="0" smtClean="0"/>
          </a:p>
          <a:p>
            <a:r>
              <a:rPr lang="en-US" sz="3400" dirty="0" smtClean="0"/>
              <a:t>PRE-CONSTRUCTION PHASE</a:t>
            </a:r>
          </a:p>
          <a:p>
            <a:pPr lvl="1"/>
            <a:r>
              <a:rPr lang="en-US" sz="3100" dirty="0" smtClean="0"/>
              <a:t>Construction Schedule</a:t>
            </a:r>
          </a:p>
          <a:p>
            <a:pPr lvl="2">
              <a:buFont typeface="Wingdings" panose="05000000000000000000" pitchFamily="2" charset="2"/>
              <a:buChar char="§"/>
            </a:pPr>
            <a:r>
              <a:rPr lang="en-US" sz="2600" dirty="0" smtClean="0"/>
              <a:t>Purpose is to monitor the Contractor’s progress of work</a:t>
            </a:r>
          </a:p>
          <a:p>
            <a:pPr lvl="2">
              <a:buFont typeface="Wingdings" panose="05000000000000000000" pitchFamily="2" charset="2"/>
              <a:buChar char="§"/>
            </a:pPr>
            <a:r>
              <a:rPr lang="en-US" sz="2600" dirty="0" smtClean="0"/>
              <a:t>Should include normal inclement weather, soil conditions, other conditions that may affect the work</a:t>
            </a:r>
          </a:p>
          <a:p>
            <a:pPr lvl="2">
              <a:buFont typeface="Wingdings" panose="05000000000000000000" pitchFamily="2" charset="2"/>
              <a:buChar char="§"/>
            </a:pPr>
            <a:r>
              <a:rPr lang="en-US" sz="2600" dirty="0" smtClean="0"/>
              <a:t>Schedule and coordination required by any utility including </a:t>
            </a:r>
            <a:r>
              <a:rPr lang="en-US" sz="2600" dirty="0" err="1" smtClean="0"/>
              <a:t>OneCall</a:t>
            </a:r>
            <a:r>
              <a:rPr lang="en-US" sz="2600" dirty="0" smtClean="0"/>
              <a:t>.</a:t>
            </a:r>
          </a:p>
          <a:p>
            <a:pPr lvl="2">
              <a:buFont typeface="Wingdings" panose="05000000000000000000" pitchFamily="2" charset="2"/>
              <a:buChar char="§"/>
            </a:pPr>
            <a:r>
              <a:rPr lang="en-US" sz="2600" dirty="0" smtClean="0"/>
              <a:t>Fabrication and delivery of materials</a:t>
            </a:r>
          </a:p>
          <a:p>
            <a:pPr lvl="2">
              <a:buFont typeface="Wingdings" panose="05000000000000000000" pitchFamily="2" charset="2"/>
              <a:buChar char="§"/>
            </a:pPr>
            <a:r>
              <a:rPr lang="en-US" sz="2600" dirty="0" smtClean="0"/>
              <a:t>All other pertinent factor that relate to the progress of construction</a:t>
            </a:r>
          </a:p>
          <a:p>
            <a:pPr marL="457200" lvl="1" indent="0">
              <a:buNone/>
            </a:pPr>
            <a:endParaRPr lang="en-US" sz="1200" dirty="0" smtClean="0"/>
          </a:p>
          <a:p>
            <a:pPr lvl="1"/>
            <a:r>
              <a:rPr lang="en-US" sz="3100" dirty="0" smtClean="0"/>
              <a:t>Schedule of Prices</a:t>
            </a:r>
          </a:p>
          <a:p>
            <a:pPr lvl="2">
              <a:buFont typeface="Wingdings" panose="05000000000000000000" pitchFamily="2" charset="2"/>
              <a:buChar char="§"/>
            </a:pPr>
            <a:r>
              <a:rPr lang="en-US" sz="2600" dirty="0" smtClean="0"/>
              <a:t>Purpose:  Used to determine the value of monthly payments due to the contractor for work completed (Track payments due)</a:t>
            </a:r>
          </a:p>
          <a:p>
            <a:pPr lvl="2">
              <a:buFont typeface="Wingdings" panose="05000000000000000000" pitchFamily="2" charset="2"/>
              <a:buChar char="§"/>
            </a:pPr>
            <a:r>
              <a:rPr lang="en-US" sz="2600" dirty="0" smtClean="0"/>
              <a:t>May also be used as a basis for determining cost for added or deleted work</a:t>
            </a:r>
          </a:p>
          <a:p>
            <a:pPr lvl="2">
              <a:buFont typeface="Wingdings" panose="05000000000000000000" pitchFamily="2" charset="2"/>
              <a:buChar char="§"/>
            </a:pPr>
            <a:endParaRPr lang="en-US" sz="2800" dirty="0" smtClean="0"/>
          </a:p>
          <a:p>
            <a:pPr lvl="2">
              <a:buFont typeface="Wingdings" panose="05000000000000000000" pitchFamily="2" charset="2"/>
              <a:buChar char="§"/>
            </a:pPr>
            <a:endParaRPr lang="en-US" sz="2800" dirty="0" smtClean="0"/>
          </a:p>
          <a:p>
            <a:pPr marL="457200" lvl="1" indent="0">
              <a:buNone/>
            </a:pPr>
            <a:endParaRPr lang="en-US" sz="3200" dirty="0"/>
          </a:p>
          <a:p>
            <a:pPr lvl="1"/>
            <a:endParaRPr lang="en-US" sz="2600" dirty="0"/>
          </a:p>
        </p:txBody>
      </p:sp>
    </p:spTree>
    <p:extLst>
      <p:ext uri="{BB962C8B-B14F-4D97-AF65-F5344CB8AC3E}">
        <p14:creationId xmlns:p14="http://schemas.microsoft.com/office/powerpoint/2010/main" val="9914377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43001"/>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964503"/>
            <a:ext cx="10864900" cy="5124548"/>
          </a:xfrm>
        </p:spPr>
        <p:txBody>
          <a:bodyPr anchor="t">
            <a:normAutofit/>
          </a:bodyPr>
          <a:lstStyle/>
          <a:p>
            <a:r>
              <a:rPr lang="en-US" sz="3400" dirty="0" smtClean="0"/>
              <a:t>PRE-CONSTRUCTION PHASE</a:t>
            </a:r>
          </a:p>
          <a:p>
            <a:pPr lvl="1"/>
            <a:r>
              <a:rPr lang="en-US" sz="3000" dirty="0" smtClean="0"/>
              <a:t>Pre-con meeting</a:t>
            </a:r>
          </a:p>
          <a:p>
            <a:pPr lvl="2">
              <a:buFont typeface="Wingdings" panose="05000000000000000000" pitchFamily="2" charset="2"/>
              <a:buChar char="§"/>
            </a:pPr>
            <a:r>
              <a:rPr lang="en-US" sz="2600" dirty="0" smtClean="0"/>
              <a:t>Purpose:  For procedural and coordination</a:t>
            </a:r>
          </a:p>
          <a:p>
            <a:pPr lvl="2">
              <a:buFont typeface="Wingdings" panose="05000000000000000000" pitchFamily="2" charset="2"/>
              <a:buChar char="§"/>
            </a:pPr>
            <a:r>
              <a:rPr lang="en-US" sz="2600" dirty="0" smtClean="0"/>
              <a:t>Typical Attendees:  Contracting Agency, User Agency Rep., End User Rep., and Contractor.</a:t>
            </a:r>
          </a:p>
          <a:p>
            <a:pPr lvl="2">
              <a:buFont typeface="Wingdings" panose="05000000000000000000" pitchFamily="2" charset="2"/>
              <a:buChar char="§"/>
            </a:pPr>
            <a:r>
              <a:rPr lang="en-US" sz="2600" dirty="0" smtClean="0"/>
              <a:t>Other Attendees:  Design Consultant, Other User Agency Rep.</a:t>
            </a:r>
          </a:p>
          <a:p>
            <a:pPr lvl="1"/>
            <a:r>
              <a:rPr lang="en-US" sz="3200" dirty="0" smtClean="0"/>
              <a:t>Other meetings as necessary or required</a:t>
            </a:r>
          </a:p>
          <a:p>
            <a:pPr lvl="2">
              <a:buFont typeface="Wingdings" panose="05000000000000000000" pitchFamily="2" charset="2"/>
              <a:buChar char="§"/>
            </a:pPr>
            <a:r>
              <a:rPr lang="en-US" sz="2600" dirty="0" smtClean="0"/>
              <a:t>Project may require meeting with other Stakeholders</a:t>
            </a:r>
          </a:p>
          <a:p>
            <a:pPr lvl="2">
              <a:buFont typeface="Wingdings" panose="05000000000000000000" pitchFamily="2" charset="2"/>
              <a:buChar char="§"/>
            </a:pPr>
            <a:r>
              <a:rPr lang="en-US" sz="2600" dirty="0" smtClean="0"/>
              <a:t>Coordination of known changes forthcoming</a:t>
            </a:r>
          </a:p>
          <a:p>
            <a:pPr marL="914400" lvl="2" indent="0">
              <a:buNone/>
            </a:pPr>
            <a:endParaRPr lang="en-US" sz="3000" dirty="0" smtClean="0"/>
          </a:p>
          <a:p>
            <a:pPr marL="457200" lvl="1" indent="0">
              <a:buNone/>
            </a:pPr>
            <a:endParaRPr lang="en-US" sz="3200" dirty="0"/>
          </a:p>
          <a:p>
            <a:pPr lvl="1"/>
            <a:endParaRPr lang="en-US" sz="2600" dirty="0"/>
          </a:p>
        </p:txBody>
      </p:sp>
    </p:spTree>
    <p:extLst>
      <p:ext uri="{BB962C8B-B14F-4D97-AF65-F5344CB8AC3E}">
        <p14:creationId xmlns:p14="http://schemas.microsoft.com/office/powerpoint/2010/main" val="724004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8"/>
            <a:ext cx="10864900" cy="5403273"/>
          </a:xfrm>
        </p:spPr>
        <p:txBody>
          <a:bodyPr anchor="t">
            <a:normAutofit fontScale="85000" lnSpcReduction="20000"/>
          </a:bodyPr>
          <a:lstStyle/>
          <a:p>
            <a:pPr marL="0" indent="0">
              <a:buNone/>
            </a:pPr>
            <a:endParaRPr lang="en-US" sz="800" dirty="0" smtClean="0"/>
          </a:p>
          <a:p>
            <a:r>
              <a:rPr lang="en-US" sz="3200" dirty="0" smtClean="0"/>
              <a:t>NTP, EXECUTION AND CONTROL OF CONSTRUCTION</a:t>
            </a:r>
            <a:endParaRPr lang="en-US" sz="3200" dirty="0"/>
          </a:p>
          <a:p>
            <a:pPr lvl="1"/>
            <a:r>
              <a:rPr lang="en-US" sz="2800" dirty="0" smtClean="0"/>
              <a:t>NTP:  Typically, issued only after all pre-processed type permits and applications have been approved </a:t>
            </a:r>
          </a:p>
          <a:p>
            <a:pPr lvl="1"/>
            <a:r>
              <a:rPr lang="en-US" sz="2800" dirty="0" smtClean="0"/>
              <a:t>Contractor has met, obtained and submitted all commencement requirements necessary to start construction</a:t>
            </a:r>
          </a:p>
          <a:p>
            <a:pPr marL="457200" lvl="1" indent="0">
              <a:buNone/>
            </a:pPr>
            <a:endParaRPr lang="en-US" sz="900" b="1" dirty="0" smtClean="0"/>
          </a:p>
          <a:p>
            <a:pPr lvl="1"/>
            <a:r>
              <a:rPr lang="en-US" sz="2800" b="1" dirty="0" smtClean="0"/>
              <a:t>Construction Project Schedule</a:t>
            </a:r>
          </a:p>
          <a:p>
            <a:pPr lvl="1"/>
            <a:r>
              <a:rPr lang="en-US" sz="2800" b="1" dirty="0" smtClean="0"/>
              <a:t>Submittals Required</a:t>
            </a:r>
          </a:p>
          <a:p>
            <a:pPr lvl="1"/>
            <a:r>
              <a:rPr lang="en-US" sz="2800" b="1" dirty="0" smtClean="0"/>
              <a:t>Coordination and Communication</a:t>
            </a:r>
          </a:p>
          <a:p>
            <a:pPr lvl="1"/>
            <a:r>
              <a:rPr lang="en-US" sz="2800" b="1" dirty="0" smtClean="0"/>
              <a:t>Changes</a:t>
            </a:r>
            <a:endParaRPr lang="en-US" sz="2800" b="1" dirty="0"/>
          </a:p>
          <a:p>
            <a:pPr lvl="1"/>
            <a:r>
              <a:rPr lang="en-US" sz="2800" b="1" dirty="0"/>
              <a:t>Monthly </a:t>
            </a:r>
            <a:r>
              <a:rPr lang="en-US" sz="2800" b="1" dirty="0" smtClean="0"/>
              <a:t>Payments</a:t>
            </a:r>
          </a:p>
          <a:p>
            <a:pPr marL="457200" lvl="1" indent="0">
              <a:buNone/>
            </a:pPr>
            <a:endParaRPr lang="en-US" sz="2800" b="1" dirty="0" smtClean="0"/>
          </a:p>
          <a:p>
            <a:pPr lvl="1"/>
            <a:r>
              <a:rPr lang="en-US" sz="2800" dirty="0" smtClean="0"/>
              <a:t>Continue to re-assess project risks</a:t>
            </a:r>
          </a:p>
        </p:txBody>
      </p:sp>
    </p:spTree>
    <p:extLst>
      <p:ext uri="{BB962C8B-B14F-4D97-AF65-F5344CB8AC3E}">
        <p14:creationId xmlns:p14="http://schemas.microsoft.com/office/powerpoint/2010/main" val="8795911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864524"/>
            <a:ext cx="10864900" cy="5727469"/>
          </a:xfrm>
        </p:spPr>
        <p:txBody>
          <a:bodyPr anchor="t">
            <a:normAutofit lnSpcReduction="10000"/>
          </a:bodyPr>
          <a:lstStyle/>
          <a:p>
            <a:pPr marL="0" indent="0">
              <a:buNone/>
            </a:pPr>
            <a:endParaRPr lang="en-US" sz="800" dirty="0" smtClean="0"/>
          </a:p>
          <a:p>
            <a:r>
              <a:rPr lang="en-US" sz="3200" dirty="0" smtClean="0"/>
              <a:t>NTP, EXECUTION AND CONTROL OF CONSTRUCTION</a:t>
            </a:r>
            <a:endParaRPr lang="en-US" sz="3200" dirty="0"/>
          </a:p>
          <a:p>
            <a:pPr lvl="1"/>
            <a:r>
              <a:rPr lang="en-US" sz="2800" dirty="0" smtClean="0"/>
              <a:t>Construction Project Schedule</a:t>
            </a:r>
          </a:p>
          <a:p>
            <a:pPr lvl="2"/>
            <a:r>
              <a:rPr lang="en-US" sz="2600" dirty="0" smtClean="0"/>
              <a:t>Upon NTP:  Contractor should update schedule based on actual NTP date and must be approved/agreed to by Contracting Officer</a:t>
            </a:r>
          </a:p>
          <a:p>
            <a:pPr marL="914400" lvl="2" indent="0">
              <a:buNone/>
            </a:pPr>
            <a:endParaRPr lang="en-US" sz="300" dirty="0" smtClean="0"/>
          </a:p>
          <a:p>
            <a:pPr lvl="2"/>
            <a:r>
              <a:rPr lang="en-US" sz="2600" dirty="0" smtClean="0"/>
              <a:t>Updated schedule required to be within contract time</a:t>
            </a:r>
          </a:p>
          <a:p>
            <a:pPr marL="914400" lvl="2" indent="0">
              <a:buNone/>
            </a:pPr>
            <a:endParaRPr lang="en-US" sz="300" dirty="0" smtClean="0"/>
          </a:p>
          <a:p>
            <a:pPr lvl="2"/>
            <a:r>
              <a:rPr lang="en-US" sz="2600" dirty="0" smtClean="0"/>
              <a:t>Schedule must be updated as construction progresses.  Must be approved/agreed to by Contracting Officer</a:t>
            </a:r>
          </a:p>
          <a:p>
            <a:pPr lvl="3">
              <a:buFont typeface="Courier New" panose="02070309020205020404" pitchFamily="49" charset="0"/>
              <a:buChar char="o"/>
            </a:pPr>
            <a:r>
              <a:rPr lang="en-US" sz="2400" dirty="0" smtClean="0"/>
              <a:t>Three week look ahead schedule by contractor</a:t>
            </a:r>
          </a:p>
          <a:p>
            <a:pPr marL="914400" lvl="2" indent="0">
              <a:buNone/>
            </a:pPr>
            <a:endParaRPr lang="en-US" sz="300" dirty="0" smtClean="0"/>
          </a:p>
          <a:p>
            <a:pPr lvl="2"/>
            <a:r>
              <a:rPr lang="en-US" sz="2600" dirty="0" smtClean="0"/>
              <a:t>If in the opinion of the Contracting Officer, the Contractor behind, the Contractor shall take steps, including additional workdays, overtime, etc. to improve the progress with no additional cost to the State</a:t>
            </a:r>
          </a:p>
        </p:txBody>
      </p:sp>
    </p:spTree>
    <p:extLst>
      <p:ext uri="{BB962C8B-B14F-4D97-AF65-F5344CB8AC3E}">
        <p14:creationId xmlns:p14="http://schemas.microsoft.com/office/powerpoint/2010/main" val="3116125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9"/>
            <a:ext cx="10864900" cy="5025022"/>
          </a:xfrm>
        </p:spPr>
        <p:txBody>
          <a:bodyPr anchor="t">
            <a:normAutofit/>
          </a:bodyPr>
          <a:lstStyle/>
          <a:p>
            <a:pPr marL="0" indent="0">
              <a:buNone/>
            </a:pPr>
            <a:endParaRPr lang="en-US" sz="800" dirty="0" smtClean="0"/>
          </a:p>
          <a:p>
            <a:r>
              <a:rPr lang="en-US" sz="3200" dirty="0" smtClean="0"/>
              <a:t>NTP, EXECUTION AND CONTROL OF CONSTRUCTION</a:t>
            </a:r>
          </a:p>
          <a:p>
            <a:pPr lvl="1"/>
            <a:r>
              <a:rPr lang="en-US" sz="3000" dirty="0" smtClean="0"/>
              <a:t>Submittals Required</a:t>
            </a:r>
          </a:p>
          <a:p>
            <a:pPr lvl="2"/>
            <a:r>
              <a:rPr lang="en-US" sz="2800" dirty="0" smtClean="0"/>
              <a:t>Submittal Logs:</a:t>
            </a:r>
          </a:p>
          <a:p>
            <a:pPr lvl="3"/>
            <a:r>
              <a:rPr lang="en-US" sz="2600" dirty="0" smtClean="0"/>
              <a:t>Shop Drawing</a:t>
            </a:r>
          </a:p>
          <a:p>
            <a:pPr lvl="3"/>
            <a:r>
              <a:rPr lang="en-US" sz="2600" dirty="0" smtClean="0"/>
              <a:t>Material &amp; Equipment</a:t>
            </a:r>
          </a:p>
          <a:p>
            <a:pPr lvl="2"/>
            <a:r>
              <a:rPr lang="en-US" sz="2800" dirty="0" smtClean="0"/>
              <a:t>Other submittals required necessary for the progress of construction, such as with utilities</a:t>
            </a:r>
          </a:p>
          <a:p>
            <a:pPr lvl="2"/>
            <a:r>
              <a:rPr lang="en-US" sz="2800" dirty="0" smtClean="0"/>
              <a:t>Track outstanding submittals not submitted and/or not approved</a:t>
            </a:r>
          </a:p>
        </p:txBody>
      </p:sp>
    </p:spTree>
    <p:extLst>
      <p:ext uri="{BB962C8B-B14F-4D97-AF65-F5344CB8AC3E}">
        <p14:creationId xmlns:p14="http://schemas.microsoft.com/office/powerpoint/2010/main" val="4034992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96145"/>
            <a:ext cx="10364451" cy="1096047"/>
          </a:xfrm>
        </p:spPr>
        <p:txBody>
          <a:bodyPr>
            <a:normAutofit/>
          </a:bodyPr>
          <a:lstStyle/>
          <a:p>
            <a:pPr algn="ctr"/>
            <a:r>
              <a:rPr lang="en-US" sz="4800" dirty="0" smtClean="0"/>
              <a:t>BENEFITS </a:t>
            </a:r>
            <a:r>
              <a:rPr lang="en-US" sz="4800" dirty="0"/>
              <a:t>OF TRAINING</a:t>
            </a:r>
          </a:p>
        </p:txBody>
      </p:sp>
      <p:sp>
        <p:nvSpPr>
          <p:cNvPr id="3" name="Content Placeholder 2"/>
          <p:cNvSpPr>
            <a:spLocks noGrp="1"/>
          </p:cNvSpPr>
          <p:nvPr>
            <p:ph idx="1"/>
          </p:nvPr>
        </p:nvSpPr>
        <p:spPr>
          <a:xfrm>
            <a:off x="913774" y="1782500"/>
            <a:ext cx="10363826" cy="4877607"/>
          </a:xfrm>
        </p:spPr>
        <p:txBody>
          <a:bodyPr>
            <a:normAutofit/>
          </a:bodyPr>
          <a:lstStyle/>
          <a:p>
            <a:pPr marL="514350" indent="-514350">
              <a:buFont typeface="+mj-lt"/>
              <a:buAutoNum type="arabicPeriod"/>
            </a:pPr>
            <a:r>
              <a:rPr lang="en-US" sz="3000" cap="none" dirty="0"/>
              <a:t>PUBLIC </a:t>
            </a:r>
            <a:r>
              <a:rPr lang="en-US" sz="3000" dirty="0" smtClean="0"/>
              <a:t>CONFIDENCE</a:t>
            </a:r>
            <a:r>
              <a:rPr lang="en-US" sz="3000" cap="none" dirty="0" smtClean="0"/>
              <a:t>: </a:t>
            </a:r>
            <a:r>
              <a:rPr lang="en-US" sz="3000" cap="none" dirty="0"/>
              <a:t>Adopting standards that adhere to best practices would likely enhance public confidence in the State’s management of its multi-million dollar </a:t>
            </a:r>
            <a:r>
              <a:rPr lang="en-US" sz="3000" dirty="0" smtClean="0"/>
              <a:t>CIP</a:t>
            </a:r>
            <a:r>
              <a:rPr lang="en-US" sz="3000" cap="none" dirty="0" smtClean="0"/>
              <a:t> </a:t>
            </a:r>
            <a:r>
              <a:rPr lang="en-US" sz="3000" cap="none" dirty="0"/>
              <a:t>projects.</a:t>
            </a:r>
          </a:p>
          <a:p>
            <a:pPr marL="514350" indent="-514350">
              <a:buFont typeface="+mj-lt"/>
              <a:buAutoNum type="arabicPeriod"/>
            </a:pPr>
            <a:r>
              <a:rPr lang="en-US" sz="3000" dirty="0" smtClean="0"/>
              <a:t>UNIFORM EXPECTATION</a:t>
            </a:r>
            <a:r>
              <a:rPr lang="en-US" sz="3000" cap="none" dirty="0" smtClean="0"/>
              <a:t>: </a:t>
            </a:r>
            <a:r>
              <a:rPr lang="en-US" sz="3000" cap="none" dirty="0"/>
              <a:t>Creating uniform expectations among different State Departments will assist </a:t>
            </a:r>
            <a:r>
              <a:rPr lang="en-US" sz="3000" cap="none" dirty="0" smtClean="0"/>
              <a:t>in </a:t>
            </a:r>
            <a:r>
              <a:rPr lang="en-US" sz="3000" cap="none" dirty="0"/>
              <a:t>executing oversight on </a:t>
            </a:r>
            <a:r>
              <a:rPr lang="en-US" sz="3000" dirty="0" smtClean="0"/>
              <a:t>CIP</a:t>
            </a:r>
            <a:r>
              <a:rPr lang="en-US" sz="3000" cap="none" dirty="0" smtClean="0"/>
              <a:t> expenditures.</a:t>
            </a:r>
            <a:endParaRPr lang="en-US" sz="3000" cap="none" dirty="0"/>
          </a:p>
          <a:p>
            <a:pPr marL="514350" indent="-514350">
              <a:buFont typeface="+mj-lt"/>
              <a:buAutoNum type="arabicPeriod"/>
            </a:pPr>
            <a:endParaRPr lang="en-US" sz="2400" cap="none" dirty="0"/>
          </a:p>
          <a:p>
            <a:pPr lvl="1"/>
            <a:endParaRPr lang="en-US" sz="2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5028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9"/>
            <a:ext cx="10864900" cy="5025022"/>
          </a:xfrm>
        </p:spPr>
        <p:txBody>
          <a:bodyPr anchor="t">
            <a:normAutofit/>
          </a:bodyPr>
          <a:lstStyle/>
          <a:p>
            <a:pPr marL="0" indent="0">
              <a:buNone/>
            </a:pPr>
            <a:endParaRPr lang="en-US" sz="800" dirty="0" smtClean="0"/>
          </a:p>
          <a:p>
            <a:r>
              <a:rPr lang="en-US" sz="3200" dirty="0" smtClean="0"/>
              <a:t>NTP, EXECUTION AND CONTROL OF CONSTRUCTION</a:t>
            </a:r>
          </a:p>
          <a:p>
            <a:pPr lvl="1"/>
            <a:r>
              <a:rPr lang="en-US" sz="3000" dirty="0" smtClean="0"/>
              <a:t>Coordination and Communication</a:t>
            </a:r>
          </a:p>
          <a:p>
            <a:pPr lvl="2"/>
            <a:r>
              <a:rPr lang="en-US" sz="2800" dirty="0" smtClean="0"/>
              <a:t>Owner, Architect, Contractor meeting</a:t>
            </a:r>
          </a:p>
          <a:p>
            <a:pPr lvl="2"/>
            <a:r>
              <a:rPr lang="en-US" sz="2800" dirty="0" smtClean="0"/>
              <a:t>Other meetings</a:t>
            </a:r>
          </a:p>
          <a:p>
            <a:pPr lvl="2"/>
            <a:r>
              <a:rPr lang="en-US" sz="2800" dirty="0" smtClean="0"/>
              <a:t>Stakeholder meetings</a:t>
            </a:r>
          </a:p>
          <a:p>
            <a:pPr lvl="2"/>
            <a:r>
              <a:rPr lang="en-US" sz="2800" dirty="0" smtClean="0"/>
              <a:t>Communication to general public</a:t>
            </a:r>
          </a:p>
          <a:p>
            <a:pPr lvl="2"/>
            <a:endParaRPr lang="en-US" sz="2800" dirty="0"/>
          </a:p>
        </p:txBody>
      </p:sp>
    </p:spTree>
    <p:extLst>
      <p:ext uri="{BB962C8B-B14F-4D97-AF65-F5344CB8AC3E}">
        <p14:creationId xmlns:p14="http://schemas.microsoft.com/office/powerpoint/2010/main" val="42164785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9"/>
            <a:ext cx="10864900" cy="5025022"/>
          </a:xfrm>
        </p:spPr>
        <p:txBody>
          <a:bodyPr anchor="t">
            <a:normAutofit/>
          </a:bodyPr>
          <a:lstStyle/>
          <a:p>
            <a:pPr marL="0" indent="0">
              <a:buNone/>
            </a:pPr>
            <a:endParaRPr lang="en-US" sz="800" dirty="0" smtClean="0"/>
          </a:p>
          <a:p>
            <a:r>
              <a:rPr lang="en-US" sz="3200" dirty="0" smtClean="0"/>
              <a:t>NTP, EXECUTION AND CONTROL OF CONSTRUCTION</a:t>
            </a:r>
            <a:endParaRPr lang="en-US" sz="3200" dirty="0"/>
          </a:p>
          <a:p>
            <a:pPr lvl="1"/>
            <a:r>
              <a:rPr lang="en-US" sz="2800" dirty="0" smtClean="0"/>
              <a:t>Changes</a:t>
            </a:r>
          </a:p>
          <a:p>
            <a:pPr lvl="2">
              <a:buFont typeface="Wingdings" panose="05000000000000000000" pitchFamily="2" charset="2"/>
              <a:buChar char="§"/>
            </a:pPr>
            <a:r>
              <a:rPr lang="en-US" sz="2600" dirty="0" smtClean="0"/>
              <a:t>Types of changes:</a:t>
            </a:r>
          </a:p>
          <a:p>
            <a:pPr lvl="3">
              <a:buFont typeface="Courier New" panose="02070309020205020404" pitchFamily="49" charset="0"/>
              <a:buChar char="o"/>
            </a:pPr>
            <a:r>
              <a:rPr lang="en-US" sz="2400" dirty="0" smtClean="0"/>
              <a:t>Unforeseen conditions</a:t>
            </a:r>
          </a:p>
          <a:p>
            <a:pPr lvl="3">
              <a:buFont typeface="Courier New" panose="02070309020205020404" pitchFamily="49" charset="0"/>
              <a:buChar char="o"/>
            </a:pPr>
            <a:r>
              <a:rPr lang="en-US" sz="2400" dirty="0" smtClean="0"/>
              <a:t>User requested changes</a:t>
            </a:r>
          </a:p>
          <a:p>
            <a:pPr lvl="3">
              <a:buFont typeface="Courier New" panose="02070309020205020404" pitchFamily="49" charset="0"/>
              <a:buChar char="o"/>
            </a:pPr>
            <a:r>
              <a:rPr lang="en-US" sz="2400" dirty="0" smtClean="0"/>
              <a:t>Design improvements</a:t>
            </a:r>
          </a:p>
          <a:p>
            <a:pPr lvl="3">
              <a:buFont typeface="Courier New" panose="02070309020205020404" pitchFamily="49" charset="0"/>
              <a:buChar char="o"/>
            </a:pPr>
            <a:r>
              <a:rPr lang="en-US" sz="2400" dirty="0" smtClean="0"/>
              <a:t>Design errors and/or omission</a:t>
            </a:r>
          </a:p>
          <a:p>
            <a:pPr lvl="3">
              <a:buFont typeface="Courier New" panose="02070309020205020404" pitchFamily="49" charset="0"/>
              <a:buChar char="o"/>
            </a:pPr>
            <a:r>
              <a:rPr lang="en-US" sz="2400" dirty="0" smtClean="0"/>
              <a:t>Permit related</a:t>
            </a:r>
          </a:p>
          <a:p>
            <a:pPr lvl="3">
              <a:buFont typeface="Courier New" panose="02070309020205020404" pitchFamily="49" charset="0"/>
              <a:buChar char="o"/>
            </a:pPr>
            <a:r>
              <a:rPr lang="en-US" sz="2400" dirty="0" smtClean="0"/>
              <a:t>Other</a:t>
            </a:r>
          </a:p>
          <a:p>
            <a:pPr lvl="1">
              <a:buFont typeface="Arial" panose="020B0604020202020204" pitchFamily="34" charset="0"/>
              <a:buChar char="•"/>
            </a:pPr>
            <a:endParaRPr lang="en-US" sz="2800" dirty="0" smtClean="0"/>
          </a:p>
          <a:p>
            <a:pPr lvl="2">
              <a:buFont typeface="Wingdings" panose="05000000000000000000" pitchFamily="2" charset="2"/>
              <a:buChar char="§"/>
            </a:pPr>
            <a:endParaRPr lang="en-US" sz="2600" dirty="0"/>
          </a:p>
        </p:txBody>
      </p:sp>
    </p:spTree>
    <p:extLst>
      <p:ext uri="{BB962C8B-B14F-4D97-AF65-F5344CB8AC3E}">
        <p14:creationId xmlns:p14="http://schemas.microsoft.com/office/powerpoint/2010/main" val="11095464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9"/>
            <a:ext cx="10864900" cy="5025022"/>
          </a:xfrm>
        </p:spPr>
        <p:txBody>
          <a:bodyPr anchor="t">
            <a:normAutofit/>
          </a:bodyPr>
          <a:lstStyle/>
          <a:p>
            <a:pPr marL="0" indent="0">
              <a:buNone/>
            </a:pPr>
            <a:endParaRPr lang="en-US" sz="800" dirty="0" smtClean="0"/>
          </a:p>
          <a:p>
            <a:r>
              <a:rPr lang="en-US" sz="3200" dirty="0" smtClean="0"/>
              <a:t>NTP, EXECUTION AND CONTROL OF CONSTRUCTION</a:t>
            </a:r>
            <a:endParaRPr lang="en-US" sz="3200" dirty="0"/>
          </a:p>
          <a:p>
            <a:pPr lvl="1"/>
            <a:r>
              <a:rPr lang="en-US" sz="2800" dirty="0" smtClean="0"/>
              <a:t>Changes</a:t>
            </a:r>
          </a:p>
          <a:p>
            <a:pPr lvl="2">
              <a:buFont typeface="Wingdings" panose="05000000000000000000" pitchFamily="2" charset="2"/>
              <a:buChar char="§"/>
            </a:pPr>
            <a:r>
              <a:rPr lang="en-US" sz="2600" dirty="0" smtClean="0"/>
              <a:t>Changes can affect the scope, budget, schedule</a:t>
            </a:r>
          </a:p>
          <a:p>
            <a:pPr lvl="2">
              <a:buFont typeface="Wingdings" panose="05000000000000000000" pitchFamily="2" charset="2"/>
              <a:buChar char="§"/>
            </a:pPr>
            <a:r>
              <a:rPr lang="en-US" sz="2600" dirty="0" smtClean="0"/>
              <a:t>Change scope must be within authorized purpose of the funding</a:t>
            </a:r>
          </a:p>
          <a:p>
            <a:pPr lvl="2">
              <a:buFont typeface="Wingdings" panose="05000000000000000000" pitchFamily="2" charset="2"/>
              <a:buChar char="§"/>
            </a:pPr>
            <a:r>
              <a:rPr lang="en-US" sz="2600" dirty="0" smtClean="0"/>
              <a:t>Cost of change must be within budget </a:t>
            </a:r>
            <a:r>
              <a:rPr lang="en-US" sz="2600" u="sng" dirty="0" smtClean="0"/>
              <a:t>or</a:t>
            </a:r>
            <a:r>
              <a:rPr lang="en-US" sz="2600" dirty="0" smtClean="0"/>
              <a:t> available funds, and for a fair and reasonable price</a:t>
            </a:r>
          </a:p>
          <a:p>
            <a:pPr lvl="2">
              <a:buFont typeface="Wingdings" panose="05000000000000000000" pitchFamily="2" charset="2"/>
              <a:buChar char="§"/>
            </a:pPr>
            <a:r>
              <a:rPr lang="en-US" sz="2600" dirty="0" smtClean="0"/>
              <a:t>Time required to do the change must be addressed</a:t>
            </a:r>
            <a:endParaRPr lang="en-US" sz="2800" dirty="0" smtClean="0"/>
          </a:p>
          <a:p>
            <a:pPr lvl="2">
              <a:buFont typeface="Wingdings" panose="05000000000000000000" pitchFamily="2" charset="2"/>
              <a:buChar char="§"/>
            </a:pPr>
            <a:endParaRPr lang="en-US" sz="2600" dirty="0"/>
          </a:p>
        </p:txBody>
      </p:sp>
    </p:spTree>
    <p:extLst>
      <p:ext uri="{BB962C8B-B14F-4D97-AF65-F5344CB8AC3E}">
        <p14:creationId xmlns:p14="http://schemas.microsoft.com/office/powerpoint/2010/main" val="11893164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9"/>
            <a:ext cx="10864900" cy="5025022"/>
          </a:xfrm>
        </p:spPr>
        <p:txBody>
          <a:bodyPr anchor="t">
            <a:normAutofit/>
          </a:bodyPr>
          <a:lstStyle/>
          <a:p>
            <a:pPr marL="0" indent="0">
              <a:buNone/>
            </a:pPr>
            <a:endParaRPr lang="en-US" sz="800" dirty="0" smtClean="0"/>
          </a:p>
          <a:p>
            <a:r>
              <a:rPr lang="en-US" sz="3200" dirty="0" smtClean="0"/>
              <a:t>NTP, EXECUTION AND CONTROL OF CONSTRUCTION</a:t>
            </a:r>
            <a:endParaRPr lang="en-US" sz="3200" dirty="0"/>
          </a:p>
          <a:p>
            <a:pPr lvl="1"/>
            <a:r>
              <a:rPr lang="en-US" sz="2800" dirty="0" smtClean="0"/>
              <a:t>Changes</a:t>
            </a:r>
          </a:p>
          <a:p>
            <a:pPr lvl="2">
              <a:buFont typeface="Wingdings" panose="05000000000000000000" pitchFamily="2" charset="2"/>
              <a:buChar char="§"/>
            </a:pPr>
            <a:r>
              <a:rPr lang="en-US" sz="2600" dirty="0" smtClean="0"/>
              <a:t>Authorization for Change</a:t>
            </a:r>
          </a:p>
          <a:p>
            <a:pPr lvl="3">
              <a:buFont typeface="Courier New" panose="02070309020205020404" pitchFamily="49" charset="0"/>
              <a:buChar char="o"/>
            </a:pPr>
            <a:r>
              <a:rPr lang="en-US" sz="2400" dirty="0" smtClean="0"/>
              <a:t>Describes the problem</a:t>
            </a:r>
          </a:p>
          <a:p>
            <a:pPr lvl="3">
              <a:buFont typeface="Courier New" panose="02070309020205020404" pitchFamily="49" charset="0"/>
              <a:buChar char="o"/>
            </a:pPr>
            <a:r>
              <a:rPr lang="en-US" sz="2400" dirty="0" smtClean="0"/>
              <a:t>Recommends a solution</a:t>
            </a:r>
          </a:p>
          <a:p>
            <a:pPr lvl="3">
              <a:buFont typeface="Courier New" panose="02070309020205020404" pitchFamily="49" charset="0"/>
              <a:buChar char="o"/>
            </a:pPr>
            <a:r>
              <a:rPr lang="en-US" sz="2400" dirty="0" smtClean="0"/>
              <a:t>Estimates the cost of the proposed change</a:t>
            </a:r>
          </a:p>
          <a:p>
            <a:pPr lvl="3">
              <a:buFont typeface="Courier New" panose="02070309020205020404" pitchFamily="49" charset="0"/>
              <a:buChar char="o"/>
            </a:pPr>
            <a:r>
              <a:rPr lang="en-US" sz="2400" dirty="0" smtClean="0"/>
              <a:t>Estimates the time impact of the proposed change</a:t>
            </a:r>
          </a:p>
          <a:p>
            <a:pPr lvl="1">
              <a:buFont typeface="Arial" panose="020B0604020202020204" pitchFamily="34" charset="0"/>
              <a:buChar char="•"/>
            </a:pPr>
            <a:endParaRPr lang="en-US" sz="2800" dirty="0" smtClean="0"/>
          </a:p>
          <a:p>
            <a:pPr lvl="2">
              <a:buFont typeface="Wingdings" panose="05000000000000000000" pitchFamily="2" charset="2"/>
              <a:buChar char="§"/>
            </a:pPr>
            <a:endParaRPr lang="en-US" sz="2600" dirty="0"/>
          </a:p>
        </p:txBody>
      </p:sp>
    </p:spTree>
    <p:extLst>
      <p:ext uri="{BB962C8B-B14F-4D97-AF65-F5344CB8AC3E}">
        <p14:creationId xmlns:p14="http://schemas.microsoft.com/office/powerpoint/2010/main" val="17075642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9"/>
            <a:ext cx="10864900" cy="5025022"/>
          </a:xfrm>
        </p:spPr>
        <p:txBody>
          <a:bodyPr anchor="t">
            <a:normAutofit fontScale="92500" lnSpcReduction="20000"/>
          </a:bodyPr>
          <a:lstStyle/>
          <a:p>
            <a:pPr marL="0" indent="0">
              <a:buNone/>
            </a:pPr>
            <a:endParaRPr lang="en-US" sz="800" dirty="0" smtClean="0"/>
          </a:p>
          <a:p>
            <a:r>
              <a:rPr lang="en-US" sz="3200" dirty="0" smtClean="0"/>
              <a:t>NTP, EXECUTION AND CONTROL OF CONSTRUCTION</a:t>
            </a:r>
            <a:endParaRPr lang="en-US" sz="3200" dirty="0"/>
          </a:p>
          <a:p>
            <a:pPr lvl="1"/>
            <a:r>
              <a:rPr lang="en-US" sz="2800" b="1" dirty="0" smtClean="0"/>
              <a:t>Monthly Payments</a:t>
            </a:r>
          </a:p>
          <a:p>
            <a:pPr lvl="2">
              <a:buFont typeface="Wingdings" panose="05000000000000000000" pitchFamily="2" charset="2"/>
              <a:buChar char="§"/>
            </a:pPr>
            <a:r>
              <a:rPr lang="en-US" sz="2600" dirty="0" smtClean="0"/>
              <a:t>Progress payments</a:t>
            </a:r>
          </a:p>
          <a:p>
            <a:pPr lvl="3">
              <a:buFont typeface="Courier New" panose="02070309020205020404" pitchFamily="49" charset="0"/>
              <a:buChar char="o"/>
            </a:pPr>
            <a:r>
              <a:rPr lang="en-US" sz="2200" dirty="0"/>
              <a:t>Monthly </a:t>
            </a:r>
            <a:r>
              <a:rPr lang="en-US" sz="2200" dirty="0" smtClean="0"/>
              <a:t>Estimate</a:t>
            </a:r>
          </a:p>
          <a:p>
            <a:pPr lvl="3">
              <a:buFont typeface="Courier New" panose="02070309020205020404" pitchFamily="49" charset="0"/>
              <a:buChar char="o"/>
            </a:pPr>
            <a:r>
              <a:rPr lang="en-US" sz="2200" dirty="0" smtClean="0"/>
              <a:t>Retainage Calculation</a:t>
            </a:r>
          </a:p>
          <a:p>
            <a:pPr lvl="3">
              <a:buFont typeface="Courier New" panose="02070309020205020404" pitchFamily="49" charset="0"/>
              <a:buChar char="o"/>
            </a:pPr>
            <a:r>
              <a:rPr lang="en-US" sz="2200" dirty="0" smtClean="0"/>
              <a:t>Monthly Construction Progress Report</a:t>
            </a:r>
            <a:endParaRPr lang="en-US" sz="2200" dirty="0"/>
          </a:p>
          <a:p>
            <a:pPr lvl="3">
              <a:buFont typeface="Courier New" panose="02070309020205020404" pitchFamily="49" charset="0"/>
              <a:buChar char="o"/>
            </a:pPr>
            <a:r>
              <a:rPr lang="en-US" sz="2200" dirty="0"/>
              <a:t>S</a:t>
            </a:r>
            <a:r>
              <a:rPr lang="en-US" sz="2200" dirty="0" smtClean="0"/>
              <a:t>tatement </a:t>
            </a:r>
            <a:r>
              <a:rPr lang="en-US" sz="2200" dirty="0"/>
              <a:t>of Contract </a:t>
            </a:r>
            <a:r>
              <a:rPr lang="en-US" sz="2200" dirty="0" smtClean="0"/>
              <a:t>Time</a:t>
            </a:r>
            <a:endParaRPr lang="en-US" sz="2200" dirty="0"/>
          </a:p>
          <a:p>
            <a:pPr lvl="3">
              <a:buFont typeface="Courier New" panose="02070309020205020404" pitchFamily="49" charset="0"/>
              <a:buChar char="o"/>
            </a:pPr>
            <a:r>
              <a:rPr lang="en-US" sz="2200" dirty="0" smtClean="0"/>
              <a:t>Current </a:t>
            </a:r>
            <a:r>
              <a:rPr lang="en-US" sz="2200" dirty="0"/>
              <a:t>on Daily </a:t>
            </a:r>
            <a:r>
              <a:rPr lang="en-US" sz="2200" dirty="0" smtClean="0"/>
              <a:t>Logs</a:t>
            </a:r>
          </a:p>
          <a:p>
            <a:pPr lvl="3">
              <a:buFont typeface="Courier New" panose="02070309020205020404" pitchFamily="49" charset="0"/>
              <a:buChar char="o"/>
            </a:pPr>
            <a:r>
              <a:rPr lang="en-US" sz="2200" dirty="0" smtClean="0"/>
              <a:t>Current </a:t>
            </a:r>
            <a:r>
              <a:rPr lang="en-US" sz="2200" dirty="0"/>
              <a:t>on Payroll </a:t>
            </a:r>
            <a:r>
              <a:rPr lang="en-US" sz="2200" dirty="0" smtClean="0"/>
              <a:t>Affidavits</a:t>
            </a:r>
          </a:p>
          <a:p>
            <a:pPr lvl="3">
              <a:buFont typeface="Courier New" panose="02070309020205020404" pitchFamily="49" charset="0"/>
              <a:buChar char="o"/>
            </a:pPr>
            <a:r>
              <a:rPr lang="en-US" sz="2200" dirty="0" smtClean="0"/>
              <a:t>Updated Schedule</a:t>
            </a:r>
          </a:p>
          <a:p>
            <a:pPr lvl="3">
              <a:buFont typeface="Courier New" panose="02070309020205020404" pitchFamily="49" charset="0"/>
              <a:buChar char="o"/>
            </a:pPr>
            <a:r>
              <a:rPr lang="en-US" sz="2200" dirty="0" smtClean="0"/>
              <a:t>Updated </a:t>
            </a:r>
            <a:r>
              <a:rPr lang="en-US" sz="2200" dirty="0"/>
              <a:t>Submittal Register </a:t>
            </a:r>
            <a:endParaRPr lang="en-US" sz="2200" dirty="0" smtClean="0"/>
          </a:p>
          <a:p>
            <a:pPr lvl="3">
              <a:buFont typeface="Courier New" panose="02070309020205020404" pitchFamily="49" charset="0"/>
              <a:buChar char="o"/>
            </a:pPr>
            <a:r>
              <a:rPr lang="en-US" sz="2200" dirty="0" smtClean="0"/>
              <a:t>Verification </a:t>
            </a:r>
            <a:r>
              <a:rPr lang="en-US" sz="2200" dirty="0"/>
              <a:t>of Statement of Contract Time – If more than 15% behind schedule</a:t>
            </a:r>
            <a:endParaRPr lang="en-US" sz="2200" dirty="0" smtClean="0"/>
          </a:p>
          <a:p>
            <a:pPr lvl="2"/>
            <a:endParaRPr lang="en-US" sz="2600" dirty="0" smtClean="0"/>
          </a:p>
          <a:p>
            <a:pPr lvl="2"/>
            <a:endParaRPr lang="en-US" sz="2600" b="1" dirty="0"/>
          </a:p>
        </p:txBody>
      </p:sp>
    </p:spTree>
    <p:extLst>
      <p:ext uri="{BB962C8B-B14F-4D97-AF65-F5344CB8AC3E}">
        <p14:creationId xmlns:p14="http://schemas.microsoft.com/office/powerpoint/2010/main" val="2771920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064029"/>
            <a:ext cx="10864900" cy="5025022"/>
          </a:xfrm>
        </p:spPr>
        <p:txBody>
          <a:bodyPr anchor="t">
            <a:normAutofit/>
          </a:bodyPr>
          <a:lstStyle/>
          <a:p>
            <a:pPr marL="0" indent="0">
              <a:buNone/>
            </a:pPr>
            <a:endParaRPr lang="en-US" sz="800" dirty="0" smtClean="0"/>
          </a:p>
          <a:p>
            <a:r>
              <a:rPr lang="en-US" sz="3200" dirty="0" smtClean="0"/>
              <a:t>NTP, EXECUTION AND CONTROL OF CONSTRUCTION</a:t>
            </a:r>
            <a:endParaRPr lang="en-US" sz="3200" dirty="0"/>
          </a:p>
          <a:p>
            <a:pPr lvl="1"/>
            <a:r>
              <a:rPr lang="en-US" sz="2800" b="1" dirty="0" smtClean="0"/>
              <a:t>Monthly Payments</a:t>
            </a:r>
          </a:p>
          <a:p>
            <a:pPr lvl="2">
              <a:buFont typeface="Wingdings" panose="05000000000000000000" pitchFamily="2" charset="2"/>
              <a:buChar char="§"/>
            </a:pPr>
            <a:r>
              <a:rPr lang="en-US" sz="2600" dirty="0" smtClean="0"/>
              <a:t>Prompt payments</a:t>
            </a:r>
          </a:p>
          <a:p>
            <a:pPr lvl="3">
              <a:buFont typeface="Courier New" panose="02070309020205020404" pitchFamily="49" charset="0"/>
              <a:buChar char="o"/>
            </a:pPr>
            <a:r>
              <a:rPr lang="en-US" sz="2400" dirty="0" smtClean="0"/>
              <a:t>Contractor payments posted on DAGS Public Works Division Website</a:t>
            </a:r>
          </a:p>
          <a:p>
            <a:pPr lvl="2">
              <a:buFont typeface="Wingdings" panose="05000000000000000000" pitchFamily="2" charset="2"/>
              <a:buChar char="§"/>
            </a:pPr>
            <a:r>
              <a:rPr lang="en-US" sz="2600" dirty="0" smtClean="0"/>
              <a:t>Tracking of payments on internal database</a:t>
            </a:r>
          </a:p>
          <a:p>
            <a:pPr lvl="2"/>
            <a:endParaRPr lang="en-US" sz="2600" b="1" dirty="0"/>
          </a:p>
        </p:txBody>
      </p:sp>
    </p:spTree>
    <p:extLst>
      <p:ext uri="{BB962C8B-B14F-4D97-AF65-F5344CB8AC3E}">
        <p14:creationId xmlns:p14="http://schemas.microsoft.com/office/powerpoint/2010/main" val="38666802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21502"/>
            <a:ext cx="10131425" cy="651087"/>
          </a:xfrm>
        </p:spPr>
        <p:txBody>
          <a:bodyPr>
            <a:noAutofit/>
          </a:bodyPr>
          <a:lstStyle/>
          <a:p>
            <a:r>
              <a:rPr lang="en-US" b="1" u="sng" dirty="0" smtClean="0"/>
              <a:t>CONSTRUCTION phase</a:t>
            </a:r>
            <a:endParaRPr lang="en-US" b="1" u="sng" dirty="0"/>
          </a:p>
        </p:txBody>
      </p:sp>
      <p:sp>
        <p:nvSpPr>
          <p:cNvPr id="3" name="Content Placeholder 2"/>
          <p:cNvSpPr>
            <a:spLocks noGrp="1"/>
          </p:cNvSpPr>
          <p:nvPr>
            <p:ph idx="1"/>
          </p:nvPr>
        </p:nvSpPr>
        <p:spPr>
          <a:xfrm>
            <a:off x="685801" y="1197033"/>
            <a:ext cx="10864900" cy="4892018"/>
          </a:xfrm>
        </p:spPr>
        <p:txBody>
          <a:bodyPr anchor="t">
            <a:normAutofit/>
          </a:bodyPr>
          <a:lstStyle/>
          <a:p>
            <a:r>
              <a:rPr lang="en-US" sz="3200" dirty="0" smtClean="0"/>
              <a:t>ACCEPTANCE AND CLOSEOUT</a:t>
            </a:r>
          </a:p>
          <a:p>
            <a:pPr lvl="1"/>
            <a:r>
              <a:rPr lang="en-US" sz="2800" dirty="0" smtClean="0"/>
              <a:t>Substantial Completion</a:t>
            </a:r>
          </a:p>
          <a:p>
            <a:pPr lvl="1"/>
            <a:r>
              <a:rPr lang="en-US" sz="2800" dirty="0" smtClean="0"/>
              <a:t>Final Inspection</a:t>
            </a:r>
          </a:p>
          <a:p>
            <a:pPr lvl="1"/>
            <a:r>
              <a:rPr lang="en-US" sz="2800" dirty="0" smtClean="0"/>
              <a:t>Project Acceptance</a:t>
            </a:r>
          </a:p>
          <a:p>
            <a:pPr lvl="1"/>
            <a:r>
              <a:rPr lang="en-US" sz="2800" dirty="0" smtClean="0"/>
              <a:t>Final Payment and Final Settlement</a:t>
            </a:r>
          </a:p>
          <a:p>
            <a:pPr lvl="1"/>
            <a:endParaRPr lang="en-US" sz="2400" dirty="0"/>
          </a:p>
          <a:p>
            <a:pPr lvl="1"/>
            <a:endParaRPr lang="en-US" sz="2600" dirty="0"/>
          </a:p>
        </p:txBody>
      </p:sp>
    </p:spTree>
    <p:extLst>
      <p:ext uri="{BB962C8B-B14F-4D97-AF65-F5344CB8AC3E}">
        <p14:creationId xmlns:p14="http://schemas.microsoft.com/office/powerpoint/2010/main" val="32966647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1375A4-56A4-47D6-9801-1991572033F7}" type="slidenum">
              <a:rPr lang="en-US" smtClean="0">
                <a:solidFill>
                  <a:srgbClr val="000000">
                    <a:lumMod val="65000"/>
                    <a:lumOff val="35000"/>
                  </a:srgbClr>
                </a:solidFill>
              </a:rPr>
              <a:pPr/>
              <a:t>97</a:t>
            </a:fld>
            <a:endParaRPr lang="en-US" dirty="0">
              <a:solidFill>
                <a:srgbClr val="000000">
                  <a:lumMod val="65000"/>
                  <a:lumOff val="35000"/>
                </a:srgbClr>
              </a:solidFill>
            </a:endParaRPr>
          </a:p>
        </p:txBody>
      </p:sp>
      <p:pic>
        <p:nvPicPr>
          <p:cNvPr id="3" name="Picture 2"/>
          <p:cNvPicPr>
            <a:picLocks noChangeAspect="1"/>
          </p:cNvPicPr>
          <p:nvPr/>
        </p:nvPicPr>
        <p:blipFill>
          <a:blip r:embed="rId2"/>
          <a:stretch>
            <a:fillRect/>
          </a:stretch>
        </p:blipFill>
        <p:spPr>
          <a:xfrm>
            <a:off x="674509" y="560036"/>
            <a:ext cx="11363325" cy="6096000"/>
          </a:xfrm>
          <a:prstGeom prst="rect">
            <a:avLst/>
          </a:prstGeom>
        </p:spPr>
      </p:pic>
      <p:sp>
        <p:nvSpPr>
          <p:cNvPr id="4" name="Title 1"/>
          <p:cNvSpPr>
            <a:spLocks noGrp="1"/>
          </p:cNvSpPr>
          <p:nvPr>
            <p:ph type="title"/>
          </p:nvPr>
        </p:nvSpPr>
        <p:spPr>
          <a:xfrm>
            <a:off x="49203" y="8379"/>
            <a:ext cx="10288987" cy="779227"/>
          </a:xfrm>
          <a:noFill/>
          <a:ln>
            <a:noFill/>
          </a:ln>
        </p:spPr>
        <p:txBody>
          <a:bodyPr>
            <a:normAutofit/>
          </a:bodyPr>
          <a:lstStyle/>
          <a:p>
            <a:r>
              <a:rPr lang="en-US" sz="4000" b="1" dirty="0"/>
              <a:t>http://pwd.hawaii.gov/</a:t>
            </a:r>
          </a:p>
        </p:txBody>
      </p:sp>
    </p:spTree>
    <p:extLst>
      <p:ext uri="{BB962C8B-B14F-4D97-AF65-F5344CB8AC3E}">
        <p14:creationId xmlns:p14="http://schemas.microsoft.com/office/powerpoint/2010/main" val="18011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1375A4-56A4-47D6-9801-1991572033F7}" type="slidenum">
              <a:rPr lang="en-US" smtClean="0">
                <a:solidFill>
                  <a:srgbClr val="000000">
                    <a:lumMod val="65000"/>
                    <a:lumOff val="35000"/>
                  </a:srgbClr>
                </a:solidFill>
              </a:rPr>
              <a:pPr/>
              <a:t>98</a:t>
            </a:fld>
            <a:endParaRPr lang="en-US" dirty="0">
              <a:solidFill>
                <a:srgbClr val="000000">
                  <a:lumMod val="65000"/>
                  <a:lumOff val="35000"/>
                </a:srgbClr>
              </a:solidFill>
            </a:endParaRPr>
          </a:p>
        </p:txBody>
      </p:sp>
      <p:pic>
        <p:nvPicPr>
          <p:cNvPr id="3" name="Picture 2"/>
          <p:cNvPicPr>
            <a:picLocks noChangeAspect="1"/>
          </p:cNvPicPr>
          <p:nvPr/>
        </p:nvPicPr>
        <p:blipFill>
          <a:blip r:embed="rId2"/>
          <a:stretch>
            <a:fillRect/>
          </a:stretch>
        </p:blipFill>
        <p:spPr>
          <a:xfrm>
            <a:off x="1623949" y="86676"/>
            <a:ext cx="8761924" cy="6611194"/>
          </a:xfrm>
          <a:prstGeom prst="rect">
            <a:avLst/>
          </a:prstGeom>
        </p:spPr>
      </p:pic>
    </p:spTree>
    <p:extLst>
      <p:ext uri="{BB962C8B-B14F-4D97-AF65-F5344CB8AC3E}">
        <p14:creationId xmlns:p14="http://schemas.microsoft.com/office/powerpoint/2010/main" val="291083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1375A4-56A4-47D6-9801-1991572033F7}" type="slidenum">
              <a:rPr lang="en-US" smtClean="0">
                <a:solidFill>
                  <a:srgbClr val="000000">
                    <a:lumMod val="65000"/>
                    <a:lumOff val="35000"/>
                  </a:srgbClr>
                </a:solidFill>
              </a:rPr>
              <a:pPr/>
              <a:t>99</a:t>
            </a:fld>
            <a:endParaRPr lang="en-US" dirty="0">
              <a:solidFill>
                <a:srgbClr val="000000">
                  <a:lumMod val="65000"/>
                  <a:lumOff val="35000"/>
                </a:srgbClr>
              </a:solidFill>
            </a:endParaRPr>
          </a:p>
        </p:txBody>
      </p:sp>
      <p:pic>
        <p:nvPicPr>
          <p:cNvPr id="3" name="Picture 2"/>
          <p:cNvPicPr>
            <a:picLocks noChangeAspect="1"/>
          </p:cNvPicPr>
          <p:nvPr/>
        </p:nvPicPr>
        <p:blipFill>
          <a:blip r:embed="rId2"/>
          <a:stretch>
            <a:fillRect/>
          </a:stretch>
        </p:blipFill>
        <p:spPr>
          <a:xfrm>
            <a:off x="1595481" y="0"/>
            <a:ext cx="8746254" cy="6698744"/>
          </a:xfrm>
          <a:prstGeom prst="rect">
            <a:avLst/>
          </a:prstGeom>
        </p:spPr>
      </p:pic>
    </p:spTree>
    <p:extLst>
      <p:ext uri="{BB962C8B-B14F-4D97-AF65-F5344CB8AC3E}">
        <p14:creationId xmlns:p14="http://schemas.microsoft.com/office/powerpoint/2010/main" val="379048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00.xml.rels><?xml version="1.0" encoding="UTF-8" standalone="yes"?>
<Relationships xmlns="http://schemas.openxmlformats.org/package/2006/relationships"><Relationship Id="rId1" Type="http://schemas.openxmlformats.org/officeDocument/2006/relationships/image" Target="../media/image2.jpeg"/></Relationships>
</file>

<file path=ppt/theme/_rels/theme101.xml.rels><?xml version="1.0" encoding="UTF-8" standalone="yes"?>
<Relationships xmlns="http://schemas.openxmlformats.org/package/2006/relationships"><Relationship Id="rId1" Type="http://schemas.openxmlformats.org/officeDocument/2006/relationships/image" Target="../media/image2.jpeg"/></Relationships>
</file>

<file path=ppt/theme/_rels/theme102.xml.rels><?xml version="1.0" encoding="UTF-8" standalone="yes"?>
<Relationships xmlns="http://schemas.openxmlformats.org/package/2006/relationships"><Relationship Id="rId1" Type="http://schemas.openxmlformats.org/officeDocument/2006/relationships/image" Target="../media/image2.jpeg"/></Relationships>
</file>

<file path=ppt/theme/_rels/theme103.xml.rels><?xml version="1.0" encoding="UTF-8" standalone="yes"?>
<Relationships xmlns="http://schemas.openxmlformats.org/package/2006/relationships"><Relationship Id="rId1" Type="http://schemas.openxmlformats.org/officeDocument/2006/relationships/image" Target="../media/image2.jpeg"/></Relationships>
</file>

<file path=ppt/theme/_rels/theme104.xml.rels><?xml version="1.0" encoding="UTF-8" standalone="yes"?>
<Relationships xmlns="http://schemas.openxmlformats.org/package/2006/relationships"><Relationship Id="rId1" Type="http://schemas.openxmlformats.org/officeDocument/2006/relationships/image" Target="../media/image2.jpeg"/></Relationships>
</file>

<file path=ppt/theme/_rels/theme105.xml.rels><?xml version="1.0" encoding="UTF-8" standalone="yes"?>
<Relationships xmlns="http://schemas.openxmlformats.org/package/2006/relationships"><Relationship Id="rId1" Type="http://schemas.openxmlformats.org/officeDocument/2006/relationships/image" Target="../media/image2.jpeg"/></Relationships>
</file>

<file path=ppt/theme/_rels/theme106.xml.rels><?xml version="1.0" encoding="UTF-8" standalone="yes"?>
<Relationships xmlns="http://schemas.openxmlformats.org/package/2006/relationships"><Relationship Id="rId1" Type="http://schemas.openxmlformats.org/officeDocument/2006/relationships/image" Target="../media/image2.jpeg"/></Relationships>
</file>

<file path=ppt/theme/_rels/theme107.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18.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_rels/theme2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25.xml.rels><?xml version="1.0" encoding="UTF-8" standalone="yes"?>
<Relationships xmlns="http://schemas.openxmlformats.org/package/2006/relationships"><Relationship Id="rId1" Type="http://schemas.openxmlformats.org/officeDocument/2006/relationships/image" Target="../media/image2.jpeg"/></Relationships>
</file>

<file path=ppt/theme/_rels/theme26.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62.xml.rels><?xml version="1.0" encoding="UTF-8" standalone="yes"?>
<Relationships xmlns="http://schemas.openxmlformats.org/package/2006/relationships"><Relationship Id="rId1" Type="http://schemas.openxmlformats.org/officeDocument/2006/relationships/image" Target="../media/image2.jpeg"/></Relationships>
</file>

<file path=ppt/theme/_rels/theme63.xml.rels><?xml version="1.0" encoding="UTF-8" standalone="yes"?>
<Relationships xmlns="http://schemas.openxmlformats.org/package/2006/relationships"><Relationship Id="rId1" Type="http://schemas.openxmlformats.org/officeDocument/2006/relationships/image" Target="../media/image2.jpeg"/></Relationships>
</file>

<file path=ppt/theme/_rels/theme64.xml.rels><?xml version="1.0" encoding="UTF-8" standalone="yes"?>
<Relationships xmlns="http://schemas.openxmlformats.org/package/2006/relationships"><Relationship Id="rId1" Type="http://schemas.openxmlformats.org/officeDocument/2006/relationships/image" Target="../media/image2.jpeg"/></Relationships>
</file>

<file path=ppt/theme/_rels/theme65.xml.rels><?xml version="1.0" encoding="UTF-8" standalone="yes"?>
<Relationships xmlns="http://schemas.openxmlformats.org/package/2006/relationships"><Relationship Id="rId1" Type="http://schemas.openxmlformats.org/officeDocument/2006/relationships/image" Target="../media/image2.jpeg"/></Relationships>
</file>

<file path=ppt/theme/_rels/theme66.xml.rels><?xml version="1.0" encoding="UTF-8" standalone="yes"?>
<Relationships xmlns="http://schemas.openxmlformats.org/package/2006/relationships"><Relationship Id="rId1" Type="http://schemas.openxmlformats.org/officeDocument/2006/relationships/image" Target="../media/image2.jpeg"/></Relationships>
</file>

<file path=ppt/theme/_rels/theme67.xml.rels><?xml version="1.0" encoding="UTF-8" standalone="yes"?>
<Relationships xmlns="http://schemas.openxmlformats.org/package/2006/relationships"><Relationship Id="rId1" Type="http://schemas.openxmlformats.org/officeDocument/2006/relationships/image" Target="../media/image2.jpeg"/></Relationships>
</file>

<file path=ppt/theme/_rels/theme68.xml.rels><?xml version="1.0" encoding="UTF-8" standalone="yes"?>
<Relationships xmlns="http://schemas.openxmlformats.org/package/2006/relationships"><Relationship Id="rId1" Type="http://schemas.openxmlformats.org/officeDocument/2006/relationships/image" Target="../media/image2.jpeg"/></Relationships>
</file>

<file path=ppt/theme/_rels/theme69.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70.xml.rels><?xml version="1.0" encoding="UTF-8" standalone="yes"?>
<Relationships xmlns="http://schemas.openxmlformats.org/package/2006/relationships"><Relationship Id="rId1" Type="http://schemas.openxmlformats.org/officeDocument/2006/relationships/image" Target="../media/image2.jpeg"/></Relationships>
</file>

<file path=ppt/theme/_rels/theme71.xml.rels><?xml version="1.0" encoding="UTF-8" standalone="yes"?>
<Relationships xmlns="http://schemas.openxmlformats.org/package/2006/relationships"><Relationship Id="rId1" Type="http://schemas.openxmlformats.org/officeDocument/2006/relationships/image" Target="../media/image2.jpeg"/></Relationships>
</file>

<file path=ppt/theme/_rels/theme72.xml.rels><?xml version="1.0" encoding="UTF-8" standalone="yes"?>
<Relationships xmlns="http://schemas.openxmlformats.org/package/2006/relationships"><Relationship Id="rId1" Type="http://schemas.openxmlformats.org/officeDocument/2006/relationships/image" Target="../media/image2.jpeg"/></Relationships>
</file>

<file path=ppt/theme/_rels/theme73.xml.rels><?xml version="1.0" encoding="UTF-8" standalone="yes"?>
<Relationships xmlns="http://schemas.openxmlformats.org/package/2006/relationships"><Relationship Id="rId1" Type="http://schemas.openxmlformats.org/officeDocument/2006/relationships/image" Target="../media/image2.jpeg"/></Relationships>
</file>

<file path=ppt/theme/_rels/theme74.xml.rels><?xml version="1.0" encoding="UTF-8" standalone="yes"?>
<Relationships xmlns="http://schemas.openxmlformats.org/package/2006/relationships"><Relationship Id="rId1" Type="http://schemas.openxmlformats.org/officeDocument/2006/relationships/image" Target="../media/image2.jpeg"/></Relationships>
</file>

<file path=ppt/theme/_rels/theme75.xml.rels><?xml version="1.0" encoding="UTF-8" standalone="yes"?>
<Relationships xmlns="http://schemas.openxmlformats.org/package/2006/relationships"><Relationship Id="rId1" Type="http://schemas.openxmlformats.org/officeDocument/2006/relationships/image" Target="../media/image2.jpeg"/></Relationships>
</file>

<file path=ppt/theme/_rels/theme76.xml.rels><?xml version="1.0" encoding="UTF-8" standalone="yes"?>
<Relationships xmlns="http://schemas.openxmlformats.org/package/2006/relationships"><Relationship Id="rId1" Type="http://schemas.openxmlformats.org/officeDocument/2006/relationships/image" Target="../media/image2.jpeg"/></Relationships>
</file>

<file path=ppt/theme/_rels/theme77.xml.rels><?xml version="1.0" encoding="UTF-8" standalone="yes"?>
<Relationships xmlns="http://schemas.openxmlformats.org/package/2006/relationships"><Relationship Id="rId1" Type="http://schemas.openxmlformats.org/officeDocument/2006/relationships/image" Target="../media/image2.jpeg"/></Relationships>
</file>

<file path=ppt/theme/_rels/theme78.xml.rels><?xml version="1.0" encoding="UTF-8" standalone="yes"?>
<Relationships xmlns="http://schemas.openxmlformats.org/package/2006/relationships"><Relationship Id="rId1" Type="http://schemas.openxmlformats.org/officeDocument/2006/relationships/image" Target="../media/image2.jpeg"/></Relationships>
</file>

<file path=ppt/theme/_rels/theme79.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80.xml.rels><?xml version="1.0" encoding="UTF-8" standalone="yes"?>
<Relationships xmlns="http://schemas.openxmlformats.org/package/2006/relationships"><Relationship Id="rId1" Type="http://schemas.openxmlformats.org/officeDocument/2006/relationships/image" Target="../media/image2.jpeg"/></Relationships>
</file>

<file path=ppt/theme/_rels/theme81.xml.rels><?xml version="1.0" encoding="UTF-8" standalone="yes"?>
<Relationships xmlns="http://schemas.openxmlformats.org/package/2006/relationships"><Relationship Id="rId1" Type="http://schemas.openxmlformats.org/officeDocument/2006/relationships/image" Target="../media/image2.jpeg"/></Relationships>
</file>

<file path=ppt/theme/_rels/theme82.xml.rels><?xml version="1.0" encoding="UTF-8" standalone="yes"?>
<Relationships xmlns="http://schemas.openxmlformats.org/package/2006/relationships"><Relationship Id="rId1" Type="http://schemas.openxmlformats.org/officeDocument/2006/relationships/image" Target="../media/image2.jpeg"/></Relationships>
</file>

<file path=ppt/theme/_rels/theme83.xml.rels><?xml version="1.0" encoding="UTF-8" standalone="yes"?>
<Relationships xmlns="http://schemas.openxmlformats.org/package/2006/relationships"><Relationship Id="rId1" Type="http://schemas.openxmlformats.org/officeDocument/2006/relationships/image" Target="../media/image2.jpeg"/></Relationships>
</file>

<file path=ppt/theme/_rels/theme84.xml.rels><?xml version="1.0" encoding="UTF-8" standalone="yes"?>
<Relationships xmlns="http://schemas.openxmlformats.org/package/2006/relationships"><Relationship Id="rId1" Type="http://schemas.openxmlformats.org/officeDocument/2006/relationships/image" Target="../media/image2.jpeg"/></Relationships>
</file>

<file path=ppt/theme/_rels/theme85.xml.rels><?xml version="1.0" encoding="UTF-8" standalone="yes"?>
<Relationships xmlns="http://schemas.openxmlformats.org/package/2006/relationships"><Relationship Id="rId1" Type="http://schemas.openxmlformats.org/officeDocument/2006/relationships/image" Target="../media/image2.jpeg"/></Relationships>
</file>

<file path=ppt/theme/_rels/theme86.xml.rels><?xml version="1.0" encoding="UTF-8" standalone="yes"?>
<Relationships xmlns="http://schemas.openxmlformats.org/package/2006/relationships"><Relationship Id="rId1" Type="http://schemas.openxmlformats.org/officeDocument/2006/relationships/image" Target="../media/image2.jpeg"/></Relationships>
</file>

<file path=ppt/theme/_rels/theme87.xml.rels><?xml version="1.0" encoding="UTF-8" standalone="yes"?>
<Relationships xmlns="http://schemas.openxmlformats.org/package/2006/relationships"><Relationship Id="rId1" Type="http://schemas.openxmlformats.org/officeDocument/2006/relationships/image" Target="../media/image2.jpeg"/></Relationships>
</file>

<file path=ppt/theme/_rels/theme89.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_rels/theme90.xml.rels><?xml version="1.0" encoding="UTF-8" standalone="yes"?>
<Relationships xmlns="http://schemas.openxmlformats.org/package/2006/relationships"><Relationship Id="rId1" Type="http://schemas.openxmlformats.org/officeDocument/2006/relationships/image" Target="../media/image2.jpeg"/></Relationships>
</file>

<file path=ppt/theme/_rels/theme91.xml.rels><?xml version="1.0" encoding="UTF-8" standalone="yes"?>
<Relationships xmlns="http://schemas.openxmlformats.org/package/2006/relationships"><Relationship Id="rId1" Type="http://schemas.openxmlformats.org/officeDocument/2006/relationships/image" Target="../media/image2.jpeg"/></Relationships>
</file>

<file path=ppt/theme/_rels/theme92.xml.rels><?xml version="1.0" encoding="UTF-8" standalone="yes"?>
<Relationships xmlns="http://schemas.openxmlformats.org/package/2006/relationships"><Relationship Id="rId1" Type="http://schemas.openxmlformats.org/officeDocument/2006/relationships/image" Target="../media/image2.jpeg"/></Relationships>
</file>

<file path=ppt/theme/_rels/theme93.xml.rels><?xml version="1.0" encoding="UTF-8" standalone="yes"?>
<Relationships xmlns="http://schemas.openxmlformats.org/package/2006/relationships"><Relationship Id="rId1" Type="http://schemas.openxmlformats.org/officeDocument/2006/relationships/image" Target="../media/image2.jpeg"/></Relationships>
</file>

<file path=ppt/theme/_rels/theme94.xml.rels><?xml version="1.0" encoding="UTF-8" standalone="yes"?>
<Relationships xmlns="http://schemas.openxmlformats.org/package/2006/relationships"><Relationship Id="rId1" Type="http://schemas.openxmlformats.org/officeDocument/2006/relationships/image" Target="../media/image2.jpeg"/></Relationships>
</file>

<file path=ppt/theme/_rels/theme95.xml.rels><?xml version="1.0" encoding="UTF-8" standalone="yes"?>
<Relationships xmlns="http://schemas.openxmlformats.org/package/2006/relationships"><Relationship Id="rId1" Type="http://schemas.openxmlformats.org/officeDocument/2006/relationships/image" Target="../media/image2.jpeg"/></Relationships>
</file>

<file path=ppt/theme/_rels/theme96.xml.rels><?xml version="1.0" encoding="UTF-8" standalone="yes"?>
<Relationships xmlns="http://schemas.openxmlformats.org/package/2006/relationships"><Relationship Id="rId1" Type="http://schemas.openxmlformats.org/officeDocument/2006/relationships/image" Target="../media/image2.jpeg"/></Relationships>
</file>

<file path=ppt/theme/_rels/theme97.xml.rels><?xml version="1.0" encoding="UTF-8" standalone="yes"?>
<Relationships xmlns="http://schemas.openxmlformats.org/package/2006/relationships"><Relationship Id="rId1" Type="http://schemas.openxmlformats.org/officeDocument/2006/relationships/image" Target="../media/image2.jpeg"/></Relationships>
</file>

<file path=ppt/theme/_rels/theme98.xml.rels><?xml version="1.0" encoding="UTF-8" standalone="yes"?>
<Relationships xmlns="http://schemas.openxmlformats.org/package/2006/relationships"><Relationship Id="rId1" Type="http://schemas.openxmlformats.org/officeDocument/2006/relationships/image" Target="../media/image2.jpeg"/></Relationships>
</file>

<file path=ppt/theme/_rels/theme9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1">
  <a:themeElements>
    <a:clrScheme name="Flow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Flow">
      <a:majorFont>
        <a:latin typeface="Calibri"/>
        <a:ea typeface=""/>
        <a:cs typeface=""/>
      </a:majorFont>
      <a:minorFont>
        <a:latin typeface="Constant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low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2888A380-52DE-446C-B0A8-1F9C6CC52867}" vid="{1E0928BC-6AE4-4DB3-9815-D0A93494B7C4}"/>
    </a:ext>
  </a:extLst>
</a:theme>
</file>

<file path=ppt/theme/theme10.xml><?xml version="1.0" encoding="utf-8"?>
<a:theme xmlns:a="http://schemas.openxmlformats.org/drawingml/2006/main" name="8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0.xml><?xml version="1.0" encoding="utf-8"?>
<a:theme xmlns:a="http://schemas.openxmlformats.org/drawingml/2006/main" name="62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1.xml><?xml version="1.0" encoding="utf-8"?>
<a:theme xmlns:a="http://schemas.openxmlformats.org/drawingml/2006/main" name="6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2.xml><?xml version="1.0" encoding="utf-8"?>
<a:theme xmlns:a="http://schemas.openxmlformats.org/drawingml/2006/main" name="64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3.xml><?xml version="1.0" encoding="utf-8"?>
<a:theme xmlns:a="http://schemas.openxmlformats.org/drawingml/2006/main" name="65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4.xml><?xml version="1.0" encoding="utf-8"?>
<a:theme xmlns:a="http://schemas.openxmlformats.org/drawingml/2006/main" name="66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5.xml><?xml version="1.0" encoding="utf-8"?>
<a:theme xmlns:a="http://schemas.openxmlformats.org/drawingml/2006/main" name="67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6.xml><?xml version="1.0" encoding="utf-8"?>
<a:theme xmlns:a="http://schemas.openxmlformats.org/drawingml/2006/main" name="68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7.xml><?xml version="1.0" encoding="utf-8"?>
<a:theme xmlns:a="http://schemas.openxmlformats.org/drawingml/2006/main" name="69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0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2.xml><?xml version="1.0" encoding="utf-8"?>
<a:theme xmlns:a="http://schemas.openxmlformats.org/drawingml/2006/main" name="10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3.xml><?xml version="1.0" encoding="utf-8"?>
<a:theme xmlns:a="http://schemas.openxmlformats.org/drawingml/2006/main" name="11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4.xml><?xml version="1.0" encoding="utf-8"?>
<a:theme xmlns:a="http://schemas.openxmlformats.org/drawingml/2006/main" name="12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5.xml><?xml version="1.0" encoding="utf-8"?>
<a:theme xmlns:a="http://schemas.openxmlformats.org/drawingml/2006/main" name="1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6.xml><?xml version="1.0" encoding="utf-8"?>
<a:theme xmlns:a="http://schemas.openxmlformats.org/drawingml/2006/main" name="14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7.xml><?xml version="1.0" encoding="utf-8"?>
<a:theme xmlns:a="http://schemas.openxmlformats.org/drawingml/2006/main" name="15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8.xml><?xml version="1.0" encoding="utf-8"?>
<a:theme xmlns:a="http://schemas.openxmlformats.org/drawingml/2006/main" name="16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9.xml><?xml version="1.0" encoding="utf-8"?>
<a:theme xmlns:a="http://schemas.openxmlformats.org/drawingml/2006/main" name="17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0.xml><?xml version="1.0" encoding="utf-8"?>
<a:theme xmlns:a="http://schemas.openxmlformats.org/drawingml/2006/main" name="18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1.xml><?xml version="1.0" encoding="utf-8"?>
<a:theme xmlns:a="http://schemas.openxmlformats.org/drawingml/2006/main" name="19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2.xml><?xml version="1.0" encoding="utf-8"?>
<a:theme xmlns:a="http://schemas.openxmlformats.org/drawingml/2006/main" name="20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3.xml><?xml version="1.0" encoding="utf-8"?>
<a:theme xmlns:a="http://schemas.openxmlformats.org/drawingml/2006/main" name="21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4.xml><?xml version="1.0" encoding="utf-8"?>
<a:theme xmlns:a="http://schemas.openxmlformats.org/drawingml/2006/main" name="22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5.xml><?xml version="1.0" encoding="utf-8"?>
<a:theme xmlns:a="http://schemas.openxmlformats.org/drawingml/2006/main" name="2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6.xml><?xml version="1.0" encoding="utf-8"?>
<a:theme xmlns:a="http://schemas.openxmlformats.org/drawingml/2006/main" name="24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7.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30.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0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1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40.xml><?xml version="1.0" encoding="utf-8"?>
<a:theme xmlns:a="http://schemas.openxmlformats.org/drawingml/2006/main" name="1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20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2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50.xml><?xml version="1.0" encoding="utf-8"?>
<a:theme xmlns:a="http://schemas.openxmlformats.org/drawingml/2006/main" name="2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2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2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2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2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30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3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3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0.xml><?xml version="1.0" encoding="utf-8"?>
<a:theme xmlns:a="http://schemas.openxmlformats.org/drawingml/2006/main" name="3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25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3.xml><?xml version="1.0" encoding="utf-8"?>
<a:theme xmlns:a="http://schemas.openxmlformats.org/drawingml/2006/main" name="26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4.xml><?xml version="1.0" encoding="utf-8"?>
<a:theme xmlns:a="http://schemas.openxmlformats.org/drawingml/2006/main" name="27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5.xml><?xml version="1.0" encoding="utf-8"?>
<a:theme xmlns:a="http://schemas.openxmlformats.org/drawingml/2006/main" name="28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6.xml><?xml version="1.0" encoding="utf-8"?>
<a:theme xmlns:a="http://schemas.openxmlformats.org/drawingml/2006/main" name="29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7.xml><?xml version="1.0" encoding="utf-8"?>
<a:theme xmlns:a="http://schemas.openxmlformats.org/drawingml/2006/main" name="30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8.xml><?xml version="1.0" encoding="utf-8"?>
<a:theme xmlns:a="http://schemas.openxmlformats.org/drawingml/2006/main" name="31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9.xml><?xml version="1.0" encoding="utf-8"?>
<a:theme xmlns:a="http://schemas.openxmlformats.org/drawingml/2006/main" name="32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xml><?xml version="1.0" encoding="utf-8"?>
<a:theme xmlns:a="http://schemas.openxmlformats.org/drawingml/2006/main" name="5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0.xml><?xml version="1.0" encoding="utf-8"?>
<a:theme xmlns:a="http://schemas.openxmlformats.org/drawingml/2006/main" name="3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1.xml><?xml version="1.0" encoding="utf-8"?>
<a:theme xmlns:a="http://schemas.openxmlformats.org/drawingml/2006/main" name="34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2.xml><?xml version="1.0" encoding="utf-8"?>
<a:theme xmlns:a="http://schemas.openxmlformats.org/drawingml/2006/main" name="35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3.xml><?xml version="1.0" encoding="utf-8"?>
<a:theme xmlns:a="http://schemas.openxmlformats.org/drawingml/2006/main" name="36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4.xml><?xml version="1.0" encoding="utf-8"?>
<a:theme xmlns:a="http://schemas.openxmlformats.org/drawingml/2006/main" name="37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5.xml><?xml version="1.0" encoding="utf-8"?>
<a:theme xmlns:a="http://schemas.openxmlformats.org/drawingml/2006/main" name="38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6.xml><?xml version="1.0" encoding="utf-8"?>
<a:theme xmlns:a="http://schemas.openxmlformats.org/drawingml/2006/main" name="39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7.xml><?xml version="1.0" encoding="utf-8"?>
<a:theme xmlns:a="http://schemas.openxmlformats.org/drawingml/2006/main" name="40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8.xml><?xml version="1.0" encoding="utf-8"?>
<a:theme xmlns:a="http://schemas.openxmlformats.org/drawingml/2006/main" name="41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79.xml><?xml version="1.0" encoding="utf-8"?>
<a:theme xmlns:a="http://schemas.openxmlformats.org/drawingml/2006/main" name="42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xml><?xml version="1.0" encoding="utf-8"?>
<a:theme xmlns:a="http://schemas.openxmlformats.org/drawingml/2006/main" name="6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0.xml><?xml version="1.0" encoding="utf-8"?>
<a:theme xmlns:a="http://schemas.openxmlformats.org/drawingml/2006/main" name="4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1.xml><?xml version="1.0" encoding="utf-8"?>
<a:theme xmlns:a="http://schemas.openxmlformats.org/drawingml/2006/main" name="44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2.xml><?xml version="1.0" encoding="utf-8"?>
<a:theme xmlns:a="http://schemas.openxmlformats.org/drawingml/2006/main" name="45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3.xml><?xml version="1.0" encoding="utf-8"?>
<a:theme xmlns:a="http://schemas.openxmlformats.org/drawingml/2006/main" name="46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4.xml><?xml version="1.0" encoding="utf-8"?>
<a:theme xmlns:a="http://schemas.openxmlformats.org/drawingml/2006/main" name="47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5.xml><?xml version="1.0" encoding="utf-8"?>
<a:theme xmlns:a="http://schemas.openxmlformats.org/drawingml/2006/main" name="48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6.xml><?xml version="1.0" encoding="utf-8"?>
<a:theme xmlns:a="http://schemas.openxmlformats.org/drawingml/2006/main" name="49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7.xml><?xml version="1.0" encoding="utf-8"?>
<a:theme xmlns:a="http://schemas.openxmlformats.org/drawingml/2006/main" name="50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88.xml><?xml version="1.0" encoding="utf-8"?>
<a:theme xmlns:a="http://schemas.openxmlformats.org/drawingml/2006/main" name="Wireframe Building 16x9">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wireframe building presentation (widescreen).potx" id="{39AFE29C-5BDA-42CB-9020-E960931A8E20}" vid="{6EE91DE2-A888-472A-92BA-F2E5BD5D46A2}"/>
    </a:ext>
  </a:extLst>
</a:theme>
</file>

<file path=ppt/theme/theme89.xml><?xml version="1.0" encoding="utf-8"?>
<a:theme xmlns:a="http://schemas.openxmlformats.org/drawingml/2006/main" name="51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xml><?xml version="1.0" encoding="utf-8"?>
<a:theme xmlns:a="http://schemas.openxmlformats.org/drawingml/2006/main" name="7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0.xml><?xml version="1.0" encoding="utf-8"?>
<a:theme xmlns:a="http://schemas.openxmlformats.org/drawingml/2006/main" name="52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1.xml><?xml version="1.0" encoding="utf-8"?>
<a:theme xmlns:a="http://schemas.openxmlformats.org/drawingml/2006/main" name="5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2.xml><?xml version="1.0" encoding="utf-8"?>
<a:theme xmlns:a="http://schemas.openxmlformats.org/drawingml/2006/main" name="54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3.xml><?xml version="1.0" encoding="utf-8"?>
<a:theme xmlns:a="http://schemas.openxmlformats.org/drawingml/2006/main" name="55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4.xml><?xml version="1.0" encoding="utf-8"?>
<a:theme xmlns:a="http://schemas.openxmlformats.org/drawingml/2006/main" name="56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5.xml><?xml version="1.0" encoding="utf-8"?>
<a:theme xmlns:a="http://schemas.openxmlformats.org/drawingml/2006/main" name="57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6.xml><?xml version="1.0" encoding="utf-8"?>
<a:theme xmlns:a="http://schemas.openxmlformats.org/drawingml/2006/main" name="58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7.xml><?xml version="1.0" encoding="utf-8"?>
<a:theme xmlns:a="http://schemas.openxmlformats.org/drawingml/2006/main" name="59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8.xml><?xml version="1.0" encoding="utf-8"?>
<a:theme xmlns:a="http://schemas.openxmlformats.org/drawingml/2006/main" name="60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99.xml><?xml version="1.0" encoding="utf-8"?>
<a:theme xmlns:a="http://schemas.openxmlformats.org/drawingml/2006/main" name="61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docProps/app.xml><?xml version="1.0" encoding="utf-8"?>
<Properties xmlns="http://schemas.openxmlformats.org/officeDocument/2006/extended-properties" xmlns:vt="http://schemas.openxmlformats.org/officeDocument/2006/docPropsVTypes">
  <Template>Theme1</Template>
  <TotalTime>0</TotalTime>
  <Words>4046</Words>
  <Application>Microsoft Office PowerPoint</Application>
  <PresentationFormat>Widescreen</PresentationFormat>
  <Paragraphs>848</Paragraphs>
  <Slides>121</Slides>
  <Notes>63</Notes>
  <HiddenSlides>0</HiddenSlides>
  <MMClips>0</MMClips>
  <ScaleCrop>false</ScaleCrop>
  <HeadingPairs>
    <vt:vector size="8" baseType="variant">
      <vt:variant>
        <vt:lpstr>Fonts Used</vt:lpstr>
      </vt:variant>
      <vt:variant>
        <vt:i4>9</vt:i4>
      </vt:variant>
      <vt:variant>
        <vt:lpstr>Theme</vt:lpstr>
      </vt:variant>
      <vt:variant>
        <vt:i4>107</vt:i4>
      </vt:variant>
      <vt:variant>
        <vt:lpstr>Embedded OLE Servers</vt:lpstr>
      </vt:variant>
      <vt:variant>
        <vt:i4>3</vt:i4>
      </vt:variant>
      <vt:variant>
        <vt:lpstr>Slide Titles</vt:lpstr>
      </vt:variant>
      <vt:variant>
        <vt:i4>121</vt:i4>
      </vt:variant>
    </vt:vector>
  </HeadingPairs>
  <TitlesOfParts>
    <vt:vector size="240" baseType="lpstr">
      <vt:lpstr>Arial</vt:lpstr>
      <vt:lpstr>Calibri</vt:lpstr>
      <vt:lpstr>Calibri Light</vt:lpstr>
      <vt:lpstr>Constantia</vt:lpstr>
      <vt:lpstr>Courier New</vt:lpstr>
      <vt:lpstr>Footlight MT Light</vt:lpstr>
      <vt:lpstr>Times New Roman</vt:lpstr>
      <vt:lpstr>Wingdings</vt:lpstr>
      <vt:lpstr>Wingdings 2</vt:lpstr>
      <vt:lpstr>Theme1</vt:lpstr>
      <vt:lpstr>Celestial</vt:lpstr>
      <vt:lpstr>1_Celestial</vt:lpstr>
      <vt:lpstr>2_Celestial</vt:lpstr>
      <vt:lpstr>3_Celestial</vt:lpstr>
      <vt:lpstr>4_Celestial</vt:lpstr>
      <vt:lpstr>5_Celestial</vt:lpstr>
      <vt:lpstr>6_Celestial</vt:lpstr>
      <vt:lpstr>7_Celestial</vt:lpstr>
      <vt:lpstr>8_Celestial</vt:lpstr>
      <vt:lpstr>9_Celestial</vt:lpstr>
      <vt:lpstr>10_Celestial</vt:lpstr>
      <vt:lpstr>11_Celestial</vt:lpstr>
      <vt:lpstr>12_Celestial</vt:lpstr>
      <vt:lpstr>13_Celestial</vt:lpstr>
      <vt:lpstr>14_Celestial</vt:lpstr>
      <vt:lpstr>15_Celestial</vt:lpstr>
      <vt:lpstr>16_Celestial</vt:lpstr>
      <vt:lpstr>17_Celestial</vt:lpstr>
      <vt:lpstr>18_Celestial</vt:lpstr>
      <vt:lpstr>19_Celestial</vt:lpstr>
      <vt:lpstr>20_Celestial</vt:lpstr>
      <vt:lpstr>21_Celestial</vt:lpstr>
      <vt:lpstr>22_Celestial</vt:lpstr>
      <vt:lpstr>23_Celestial</vt:lpstr>
      <vt:lpstr>24_Celestial</vt:lpstr>
      <vt:lpstr>Strategic</vt:lpstr>
      <vt:lpstr>1_Strategic</vt:lpstr>
      <vt:lpstr>2_Strategic</vt:lpstr>
      <vt:lpstr>3_Strategic</vt:lpstr>
      <vt:lpstr>4_Strategic</vt:lpstr>
      <vt:lpstr>5_Strategic</vt:lpstr>
      <vt:lpstr>6_Strategic</vt:lpstr>
      <vt:lpstr>7_Strategic</vt:lpstr>
      <vt:lpstr>8_Strategic</vt:lpstr>
      <vt:lpstr>9_Strategic</vt:lpstr>
      <vt:lpstr>10_Strategic</vt:lpstr>
      <vt:lpstr>11_Strategic</vt:lpstr>
      <vt:lpstr>12_Strategic</vt:lpstr>
      <vt:lpstr>13_Strategic</vt:lpstr>
      <vt:lpstr>14_Strategic</vt:lpstr>
      <vt:lpstr>15_Strategic</vt:lpstr>
      <vt:lpstr>16_Strategic</vt:lpstr>
      <vt:lpstr>17_Strategic</vt:lpstr>
      <vt:lpstr>18_Strategic</vt:lpstr>
      <vt:lpstr>19_Strategic</vt:lpstr>
      <vt:lpstr>20_Strategic</vt:lpstr>
      <vt:lpstr>21_Strategic</vt:lpstr>
      <vt:lpstr>22_Strategic</vt:lpstr>
      <vt:lpstr>23_Strategic</vt:lpstr>
      <vt:lpstr>24_Strategic</vt:lpstr>
      <vt:lpstr>25_Strategic</vt:lpstr>
      <vt:lpstr>26_Strategic</vt:lpstr>
      <vt:lpstr>27_Strategic</vt:lpstr>
      <vt:lpstr>28_Strategic</vt:lpstr>
      <vt:lpstr>29_Strategic</vt:lpstr>
      <vt:lpstr>30_Strategic</vt:lpstr>
      <vt:lpstr>31_Strategic</vt:lpstr>
      <vt:lpstr>32_Strategic</vt:lpstr>
      <vt:lpstr>33_Strategic</vt:lpstr>
      <vt:lpstr>34_Strategic</vt:lpstr>
      <vt:lpstr>25_Celestial</vt:lpstr>
      <vt:lpstr>26_Celestial</vt:lpstr>
      <vt:lpstr>27_Celestial</vt:lpstr>
      <vt:lpstr>28_Celestial</vt:lpstr>
      <vt:lpstr>29_Celestial</vt:lpstr>
      <vt:lpstr>30_Celestial</vt:lpstr>
      <vt:lpstr>31_Celestial</vt:lpstr>
      <vt:lpstr>32_Celestial</vt:lpstr>
      <vt:lpstr>33_Celestial</vt:lpstr>
      <vt:lpstr>34_Celestial</vt:lpstr>
      <vt:lpstr>35_Celestial</vt:lpstr>
      <vt:lpstr>36_Celestial</vt:lpstr>
      <vt:lpstr>37_Celestial</vt:lpstr>
      <vt:lpstr>38_Celestial</vt:lpstr>
      <vt:lpstr>39_Celestial</vt:lpstr>
      <vt:lpstr>40_Celestial</vt:lpstr>
      <vt:lpstr>41_Celestial</vt:lpstr>
      <vt:lpstr>42_Celestial</vt:lpstr>
      <vt:lpstr>43_Celestial</vt:lpstr>
      <vt:lpstr>44_Celestial</vt:lpstr>
      <vt:lpstr>45_Celestial</vt:lpstr>
      <vt:lpstr>46_Celestial</vt:lpstr>
      <vt:lpstr>47_Celestial</vt:lpstr>
      <vt:lpstr>48_Celestial</vt:lpstr>
      <vt:lpstr>49_Celestial</vt:lpstr>
      <vt:lpstr>50_Celestial</vt:lpstr>
      <vt:lpstr>Wireframe Building 16x9</vt:lpstr>
      <vt:lpstr>51_Celestial</vt:lpstr>
      <vt:lpstr>52_Celestial</vt:lpstr>
      <vt:lpstr>53_Celestial</vt:lpstr>
      <vt:lpstr>54_Celestial</vt:lpstr>
      <vt:lpstr>55_Celestial</vt:lpstr>
      <vt:lpstr>56_Celestial</vt:lpstr>
      <vt:lpstr>57_Celestial</vt:lpstr>
      <vt:lpstr>58_Celestial</vt:lpstr>
      <vt:lpstr>59_Celestial</vt:lpstr>
      <vt:lpstr>60_Celestial</vt:lpstr>
      <vt:lpstr>61_Celestial</vt:lpstr>
      <vt:lpstr>62_Celestial</vt:lpstr>
      <vt:lpstr>63_Celestial</vt:lpstr>
      <vt:lpstr>64_Celestial</vt:lpstr>
      <vt:lpstr>65_Celestial</vt:lpstr>
      <vt:lpstr>66_Celestial</vt:lpstr>
      <vt:lpstr>67_Celestial</vt:lpstr>
      <vt:lpstr>68_Celestial</vt:lpstr>
      <vt:lpstr>69_Celestial</vt:lpstr>
      <vt:lpstr>SmartDraw</vt:lpstr>
      <vt:lpstr>Worksheet</vt:lpstr>
      <vt:lpstr>Acrobat Document</vt:lpstr>
      <vt:lpstr>ACT 241 CAPITAL IMPROVEMENTS PROGRAM (CIP) PROJECT TRAINING December 5, 2017</vt:lpstr>
      <vt:lpstr>ACT 241 CAPITAL IMPROVEMENTS PROGRAM (CIP) PROJECT TRAINING</vt:lpstr>
      <vt:lpstr>DAGS TRADITIONAL ROLE</vt:lpstr>
      <vt:lpstr>CIP PROJECTS IN OTHER STATE AGENCIES</vt:lpstr>
      <vt:lpstr>AUDITOR’S REPORT</vt:lpstr>
      <vt:lpstr>FINDINGS OF STATE AUDITOR (WHAT WORKS)</vt:lpstr>
      <vt:lpstr>FINDINGS OF STATE AUDITOR (AREAS OF IMPROVEMENT)</vt:lpstr>
      <vt:lpstr>REASON FOR TRAINING BY DAGS</vt:lpstr>
      <vt:lpstr>BENEFITS OF TRAINING</vt:lpstr>
      <vt:lpstr>MAHALO</vt:lpstr>
      <vt:lpstr>Planning</vt:lpstr>
      <vt:lpstr>Warm up</vt:lpstr>
      <vt:lpstr>Training concepts</vt:lpstr>
      <vt:lpstr>Planning for CIP projects</vt:lpstr>
      <vt:lpstr>Planning for cip projects</vt:lpstr>
      <vt:lpstr>Planning for cip projects</vt:lpstr>
      <vt:lpstr>Planning for cip projects</vt:lpstr>
      <vt:lpstr>Planning for CIP projects</vt:lpstr>
      <vt:lpstr>Planning for cip projects</vt:lpstr>
      <vt:lpstr>Planning for cip projects</vt:lpstr>
      <vt:lpstr>Table R:  capital project information and Justification sheet</vt:lpstr>
      <vt:lpstr>Table R: capital project information &amp; Justification</vt:lpstr>
      <vt:lpstr>PowerPoint Presentation</vt:lpstr>
      <vt:lpstr>PowerPoint Presentation</vt:lpstr>
      <vt:lpstr>Planning for cip projects</vt:lpstr>
      <vt:lpstr>Allotment Request – EM 99-01/EM 97-07 </vt:lpstr>
      <vt:lpstr>PowerPoint Presentation</vt:lpstr>
      <vt:lpstr>Planning for cip projects</vt:lpstr>
      <vt:lpstr>Planning for cip projects</vt:lpstr>
      <vt:lpstr>Planning for cip projects</vt:lpstr>
      <vt:lpstr>Planning for cip projects</vt:lpstr>
      <vt:lpstr>Planning for cip projects</vt:lpstr>
      <vt:lpstr>Planning for cip projects</vt:lpstr>
      <vt:lpstr>Planning for cip projects</vt:lpstr>
      <vt:lpstr>Mahalo!</vt:lpstr>
      <vt:lpstr>Act 241/SLH 2016  CAPITAL IMPROVEMENT PROJECT TRAINING  December 5, 2017 (Final Draft) </vt:lpstr>
      <vt:lpstr> Capital Improvement Project Training Design Phase</vt:lpstr>
      <vt:lpstr>PROJECT DELIVERY PROCESS FLOW DAGS – Public Works Division</vt:lpstr>
      <vt:lpstr>PROJECT DELIVERY PROCESS FLOW DAGS – Public Works Division</vt:lpstr>
      <vt:lpstr>CAPITAL IMPROVEMENT PROJECT TRAINING DAGS – Public Works Division</vt:lpstr>
      <vt:lpstr>CAPITAL IMPROVEMENT PROJECT TRAINING DAGS – Public Works Division</vt:lpstr>
      <vt:lpstr>CAPITAL IMPROVEMENT PROJECT TRAINING DAGS – Public Works Division</vt:lpstr>
      <vt:lpstr>CAPITAL IMPROVEMENT PROJECT TRAINING DAGS – Public Works Division</vt:lpstr>
      <vt:lpstr>CAPITAL IMPROVEMENT PROJECT TRAINING DAGS – Public Works Division</vt:lpstr>
      <vt:lpstr>CAPITAL IMPROVEMENT PROJECT TRAINING DAGS – Public Works Division</vt:lpstr>
      <vt:lpstr>CAPITAL IMPROVEMENT PROJECT TRAINING DAGS – Public Works Division</vt:lpstr>
      <vt:lpstr>CAPITAL IMPROVEMENT PROJECT TRAINING DAGS – Public Works Division</vt:lpstr>
      <vt:lpstr>PROJECT DESIGN DELIVERY PROCESS DAGS – Public Works Division Scope, Budget, and Schedule (User Satisfaction/Stakeholder Involvement)</vt:lpstr>
      <vt:lpstr>CAPITAL IMPROVEMENT PROJECT TRAINING DAGS – Public Works Division</vt:lpstr>
      <vt:lpstr>CAPITAL IMPROVEMENT PROJECT TRAINING DAGS – Public Works Division</vt:lpstr>
      <vt:lpstr>PROJECT DESIGN DELIVERY PROCESS DAGS – Public Works Division Scope, Budget, and Schedule (User Satisfaction/Stakeholder Involvement)</vt:lpstr>
      <vt:lpstr>CAPITAL IMPROVEMENT PROJECT TRAINING DAGS – Public Works Division</vt:lpstr>
      <vt:lpstr>CAPITAL IMPROVEMENT PROJECT DAGS – Public Works Division</vt:lpstr>
      <vt:lpstr>CAPITAL IMPROVEMNET PROJECT  DAGS – Public Works Division</vt:lpstr>
      <vt:lpstr>PROJECT DESIGN DELIVERY PROCESS DAGS – Public Works Division Scope, Budget, and Schedule (User Satisfaction/Stakeholder Involvement)</vt:lpstr>
      <vt:lpstr>CAPITAL IMPROVEMENT PROJECT TRAINING DAGS – Public Works Division</vt:lpstr>
      <vt:lpstr>PROJECT DESIGN DELIVERY PROCESS DAGS – Public Works Division Scope, Budget, and Schedule (User Satisfaction/Stakeholder Involvement)</vt:lpstr>
      <vt:lpstr>CAPITAL IMPROVEMENT PROJECT TRAINING DAGS – Public Works Division</vt:lpstr>
      <vt:lpstr>CAPITAL IMPROVEMENT PROJECT TRAINING DAGS – Public Works Division Timeline Tracking</vt:lpstr>
      <vt:lpstr>CAPITAL IMPROVEMENT PROJECT TRAINING DAGS – Public Works Division Timeline Tracking</vt:lpstr>
      <vt:lpstr>CAPITAL IMPROVEMENT PROJECT TRAINING DAGS – Public Works Division Timeline Tracking</vt:lpstr>
      <vt:lpstr>CAPITAL IMPROVEMENT PROJECT TRAINING DAGS – Public Works Division Timeline Tracking</vt:lpstr>
      <vt:lpstr>CIP PROJECT TRAINING DAGS – Public Works Division Timeline Tracking</vt:lpstr>
      <vt:lpstr>CAPITAL IMPROVEMENT PROJECT TRAINING DAGS – Public Works Division Timeline Tracking</vt:lpstr>
      <vt:lpstr>CAPITAL IMPROVEMENT PROJECT TRAINING DAGS – Public Works Division Timeline Tracking – Building Permit Status</vt:lpstr>
      <vt:lpstr>CAPITAL IMPROVEMENT PROJECT TRAINING DAGS – Public Works Division Payment Tracking</vt:lpstr>
      <vt:lpstr>CIP PROJECT TRAINING DAGS – Public Works Division Payment Tracking </vt:lpstr>
      <vt:lpstr>CIP PROJECT TRAINING DAGS – Public Works Division Payment Tracking</vt:lpstr>
      <vt:lpstr>CIP PROJECT TRAINING DAGS – Public Works Division  DESIGN PHASE </vt:lpstr>
      <vt:lpstr>CIP PROJECT TRAINING DAGS – Public Works Division  </vt:lpstr>
      <vt:lpstr>Bidding PHASE  LLOYD OGATA DAGS – PUBLIC WORKS STAFF SERVICES OFFICE</vt:lpstr>
      <vt:lpstr>ADVERTISEMENT, PRE-BID MEETING, BID OPENING DATES</vt:lpstr>
      <vt:lpstr>Post plans and specifications on the department’s website</vt:lpstr>
      <vt:lpstr>Open bids and check the surety  bid bonds that are attached</vt:lpstr>
      <vt:lpstr>POST THE TABULATION OF BIDS AND THE SUBCONTRACTORS LIST FOR THE LOWEST BID ON THE DEPARTMENT’S WEBSITE</vt:lpstr>
      <vt:lpstr>CHECK THE BID FORM, BID BOND, AND SUBCONTRACTORS LIST FOR THE 4 LOWEST BIDS</vt:lpstr>
      <vt:lpstr>Resolve any bid protest and then  award the construction contract</vt:lpstr>
      <vt:lpstr>Determine the ntp date and  then send a ntp letter</vt:lpstr>
      <vt:lpstr>Mahalo</vt:lpstr>
      <vt:lpstr>construction PHASE (Final Draft) DAGS – PUBLIC WORKS construction management branch  Eric k. Nishimoto acting branch chief construction management branch</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CONSTRUCTION phase</vt:lpstr>
      <vt:lpstr>http://pwd.hawaii.gov/</vt:lpstr>
      <vt:lpstr>PowerPoint Presentation</vt:lpstr>
      <vt:lpstr>PowerPoint Presentation</vt:lpstr>
      <vt:lpstr>PowerPoint Presentation</vt:lpstr>
      <vt:lpstr>PowerPoint Presentation</vt:lpstr>
      <vt:lpstr>PowerPoint Presentation</vt:lpstr>
      <vt:lpstr>Mahalo   </vt:lpstr>
      <vt:lpstr>POST-construction  Scott Ojiri dags – public works </vt:lpstr>
      <vt:lpstr>Post-construction</vt:lpstr>
      <vt:lpstr>Warranties</vt:lpstr>
      <vt:lpstr>Warranties</vt:lpstr>
      <vt:lpstr>WARRANTY DATABASE</vt:lpstr>
      <vt:lpstr>Latent Defects</vt:lpstr>
      <vt:lpstr>Statute of repose: 10 years Statute of limitations: 2 years</vt:lpstr>
      <vt:lpstr>Latent Defects</vt:lpstr>
      <vt:lpstr>PROPERTY INSURANCE</vt:lpstr>
      <vt:lpstr>Property insurance: DOES NOT COVER</vt:lpstr>
      <vt:lpstr>Property insurance DAGS RISK MANAGEMENT OFFICE </vt:lpstr>
      <vt:lpstr>Post-construction </vt:lpstr>
      <vt:lpstr>ACT 241 WEB SITE </vt:lpstr>
      <vt:lpstr>Act 241 Capital improvement projects training </vt:lpstr>
      <vt:lpstr>Training evaluation form </vt:lpstr>
      <vt:lpstr>acknowledgments </vt:lpstr>
      <vt:lpstr>CLOSING REMARKS</vt:lpstr>
      <vt:lpstr>MAHALO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2018-01-04T20:11:42Z</dcterms:modified>
</cp:coreProperties>
</file>